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920" r:id="rId3"/>
    <p:sldId id="916" r:id="rId4"/>
    <p:sldId id="921" r:id="rId5"/>
    <p:sldId id="917" r:id="rId6"/>
    <p:sldId id="922" r:id="rId7"/>
    <p:sldId id="918" r:id="rId8"/>
    <p:sldId id="923" r:id="rId9"/>
    <p:sldId id="919" r:id="rId10"/>
    <p:sldId id="924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327"/>
  </p:normalViewPr>
  <p:slideViewPr>
    <p:cSldViewPr snapToGrid="0">
      <p:cViewPr varScale="1">
        <p:scale>
          <a:sx n="114" d="100"/>
          <a:sy n="114" d="100"/>
        </p:scale>
        <p:origin x="176" y="3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18A04-1E91-4BFE-725B-0411445B53B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0CE1CD-4462-5843-983C-C1CFEC3955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E4B6E-3F77-79D5-ECFE-EC2CCB31F6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C8EC39-F1B1-E84C-88F9-B53DCA866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558176-9125-6043-4517-5CD6B556A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3797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97513-7C34-895C-2096-8C3D2D41B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C449AF-B469-1897-2480-7C9A77CE8C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C82B19-A7A9-E0B7-1E2D-6ECD2AFCAE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A190E-1262-26C0-E8BE-AA7F13F1D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4F2EA6-D9CE-DDEA-26A2-8046BC8AEC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58843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5A75-E2A1-02E3-78D8-DDC136208B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1E867F-AFE1-DF3F-0853-E1DEBA8EDC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8DF538-5D45-DF9B-641C-CBCD8EAA5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8EB56-D119-47A5-7200-FC60C641D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5C79FD-9722-780E-4B7F-9778729F5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3007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1558C-9E43-19C0-3B15-0315469EC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CB63E3-769D-64E2-E8BA-9F7BC368FB9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ED3A245-CC09-55B5-793D-C96785A411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862A2D-6793-4750-6FF5-9BC8E8034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9D2BB6-0D9F-944D-1AA2-F3600344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519178-F267-48A4-9FE7-D5EBBD120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8842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4170E-60BC-D605-8E78-403DD9008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45A2C-E15C-14A5-9E38-A07E91352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BF155E-722E-0485-2571-33BD73216D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FD78ADD-DA82-2F10-F642-8654CDBA03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E4BD2A-C9FC-2B8C-3910-BACAAD229B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E4FCC1-97E2-5FB8-2ABF-BD0B5BF57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312857E-EA67-6D10-B0D2-5ADB8A5B8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0E3D01A-930A-36A9-DB08-1469399FB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7418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BF4F9-8B3C-ECCB-230D-64C7941B8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F73946F-7E35-BECE-527E-440EEDBDEE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780E93-F65E-BBE1-891A-E1CF0A9D95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5F21E6-933B-1DA5-C70A-506F871D2E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098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BD8E8F-FE5D-B791-8657-EBE0786D82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54E4D4-4FC3-E977-CDE0-EA108F2F4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789E17-9A30-5FB1-68ED-5498A37E5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655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E2516-414E-8BF5-62A0-D1C1D77063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06ECA-AE38-A80D-4615-111CADC403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9A9491-7BE8-EE70-2028-AB7E93F500B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B4A4A0-B86E-AAC0-A626-90DC5A65AF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9E106A-FE48-336D-6A86-C1D05248E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10608C7-B758-EF74-297D-28BC11851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7152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DBD25-1AEA-920C-4501-636D4DDFAC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D5631D4-A98A-1F49-1078-A04D5D4FA22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F9DEDE-FE60-F396-7491-8F408524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F5CAF6-7352-B337-3773-671EF2C6B4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C2C95E-1516-2C6D-35F1-7C69D947E0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7EED658-C0B6-7941-F253-BBA944BC7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2851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42B49-4CA1-4706-F848-4E96C5A2B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4052710-AD2D-D344-93A1-44932C900A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6735AF-5135-7025-C24E-FCD40C1F4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C503FD-B7B8-247C-9D62-565E65042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142E9-3C95-626D-515C-2B3A7C1CF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557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42D727-EAAB-F66F-0698-3AE3FD8953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0D84A6E-E7FA-9AEE-6216-26168DF834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470F63-0AA2-7ECA-B077-4BE9FB07D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CC34CD-94E7-C5AF-FBF2-622BAC735D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85DD14-0344-9EB5-79DD-61D0B9D0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9474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0F8FDB-17D5-BC57-3A82-4FFEBAE0CB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30793-E89A-F212-9051-896CFB8370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29CF64-0995-73AC-5D65-8691813C33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090A21-92D5-0543-85E0-4EE7F51175BD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1E6FCA-83F6-5F14-8CAF-2329A1FABA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B4C53-CFF3-1338-D429-729B26728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2FAC91-6B5E-7842-ACC9-96CD779DE2C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13164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gi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gi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gi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Animations for: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simple mechanical hypothesis for the diversity and speed-dependency of animal gaits</a:t>
            </a:r>
            <a:endParaRPr lang="en-GB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Author to be added later</a:t>
            </a:r>
          </a:p>
        </p:txBody>
      </p:sp>
    </p:spTree>
    <p:extLst>
      <p:ext uri="{BB962C8B-B14F-4D97-AF65-F5344CB8AC3E}">
        <p14:creationId xmlns:p14="http://schemas.microsoft.com/office/powerpoint/2010/main" val="17067834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8" y="3602038"/>
            <a:ext cx="10426262" cy="1655762"/>
          </a:xfrm>
        </p:spPr>
        <p:txBody>
          <a:bodyPr/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Half sine-wave vertical force profiles (black) of amplitude sufficient to support weight at duty factor=0.3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acting on a body centre of mass, and imposing rolling and pitching moments on a body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two idealised gaits: trot and rotary gallop.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Green circle denotes base of neck.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27260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rectangular object with black dots and green dots&#10;&#10;Description automatically generated">
            <a:extLst>
              <a:ext uri="{FF2B5EF4-FFF2-40B4-BE49-F238E27FC236}">
                <a16:creationId xmlns:a16="http://schemas.microsoft.com/office/drawing/2014/main" id="{B92B0D16-3E36-1020-CF05-161F0803C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357" y="-110251"/>
            <a:ext cx="5445000" cy="7078501"/>
          </a:xfrm>
          <a:prstGeom prst="rect">
            <a:avLst/>
          </a:prstGeom>
        </p:spPr>
      </p:pic>
      <p:pic>
        <p:nvPicPr>
          <p:cNvPr id="5" name="Picture 4" descr="A diagram of a rotary gallop&#10;&#10;Description automatically generated">
            <a:extLst>
              <a:ext uri="{FF2B5EF4-FFF2-40B4-BE49-F238E27FC236}">
                <a16:creationId xmlns:a16="http://schemas.microsoft.com/office/drawing/2014/main" id="{0673954A-C631-75D0-C134-6CC11E1E9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0" y="-110250"/>
            <a:ext cx="5445000" cy="7078500"/>
          </a:xfrm>
          <a:prstGeom prst="rect">
            <a:avLst/>
          </a:prstGeom>
        </p:spPr>
      </p:pic>
      <p:pic>
        <p:nvPicPr>
          <p:cNvPr id="7" name="Picture 6" descr="A diagram of a line with text&#10;&#10;Description automatically generated">
            <a:extLst>
              <a:ext uri="{FF2B5EF4-FFF2-40B4-BE49-F238E27FC236}">
                <a16:creationId xmlns:a16="http://schemas.microsoft.com/office/drawing/2014/main" id="{E3200F05-F407-A0DD-C6D6-9A00D510F3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72" y="-110250"/>
            <a:ext cx="5445000" cy="70785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42FA946-2A38-7815-E706-EC872AEA7173}"/>
              </a:ext>
            </a:extLst>
          </p:cNvPr>
          <p:cNvSpPr txBox="1"/>
          <p:nvPr/>
        </p:nvSpPr>
        <p:spPr>
          <a:xfrm>
            <a:off x="5529339" y="199801"/>
            <a:ext cx="1082091" cy="5591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 anchorCtr="1">
            <a:spAutoFit/>
          </a:bodyPr>
          <a:lstStyle/>
          <a:p>
            <a:pPr defTabSz="1219169" hangingPunct="0"/>
            <a:r>
              <a:rPr lang="en-US" sz="3300" dirty="0">
                <a:solidFill>
                  <a:schemeClr val="tx1">
                    <a:lumMod val="50000"/>
                  </a:schemeClr>
                </a:solidFill>
                <a:sym typeface="Helvetica Neue"/>
              </a:rPr>
              <a:t>Force</a:t>
            </a:r>
          </a:p>
        </p:txBody>
      </p:sp>
    </p:spTree>
    <p:extLst>
      <p:ext uri="{BB962C8B-B14F-4D97-AF65-F5344CB8AC3E}">
        <p14:creationId xmlns:p14="http://schemas.microsoft.com/office/powerpoint/2010/main" val="4582952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8" y="3602038"/>
            <a:ext cx="10426262" cy="1655762"/>
          </a:xfrm>
        </p:spPr>
        <p:txBody>
          <a:bodyPr/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Forces impose accelerations at the centre of mass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Moments impose angular accelerations, with magnitude dependent on moments of inertia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Local accelerations shown as yellow, orange if exactly gravity, red if exceeding gravity (downward)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50141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line with text&#10;&#10;Description automatically generated with medium confidence">
            <a:extLst>
              <a:ext uri="{FF2B5EF4-FFF2-40B4-BE49-F238E27FC236}">
                <a16:creationId xmlns:a16="http://schemas.microsoft.com/office/drawing/2014/main" id="{1FA9C1AA-DC35-FD80-440C-074D6F865D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357" y="-110251"/>
            <a:ext cx="5445000" cy="7078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9039162-0A5B-0A74-241C-D4926BCBB1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0" y="-110250"/>
            <a:ext cx="5445000" cy="7078500"/>
          </a:xfrm>
          <a:prstGeom prst="rect">
            <a:avLst/>
          </a:prstGeom>
        </p:spPr>
      </p:pic>
      <p:pic>
        <p:nvPicPr>
          <p:cNvPr id="12" name="Picture 11" descr="A diagram of a machine&#10;&#10;Description automatically generated">
            <a:extLst>
              <a:ext uri="{FF2B5EF4-FFF2-40B4-BE49-F238E27FC236}">
                <a16:creationId xmlns:a16="http://schemas.microsoft.com/office/drawing/2014/main" id="{7E3BC8C3-359D-FC38-5432-3672ED088D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72" y="-110250"/>
            <a:ext cx="5445000" cy="707850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6C27E33-2423-277F-CCD9-E77D583BDF03}"/>
              </a:ext>
            </a:extLst>
          </p:cNvPr>
          <p:cNvSpPr txBox="1"/>
          <p:nvPr/>
        </p:nvSpPr>
        <p:spPr>
          <a:xfrm>
            <a:off x="4917152" y="199801"/>
            <a:ext cx="2357697" cy="106695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69" hangingPunct="0"/>
            <a:r>
              <a:rPr lang="en-US" sz="3300" dirty="0">
                <a:solidFill>
                  <a:schemeClr val="tx1">
                    <a:lumMod val="50000"/>
                  </a:schemeClr>
                </a:solidFill>
                <a:sym typeface="Helvetica Neue"/>
              </a:rPr>
              <a:t>Force</a:t>
            </a:r>
          </a:p>
          <a:p>
            <a:pPr algn="ctr" defTabSz="1219169" hangingPunct="0"/>
            <a:r>
              <a:rPr lang="en-US" sz="3300" dirty="0">
                <a:solidFill>
                  <a:srgbClr val="FFC000"/>
                </a:solidFill>
              </a:rPr>
              <a:t>Acceleration</a:t>
            </a:r>
            <a:endParaRPr lang="en-US" sz="3300" dirty="0">
              <a:solidFill>
                <a:srgbClr val="FFC000"/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4122770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8" y="3602038"/>
            <a:ext cx="10426262" cy="1655762"/>
          </a:xfrm>
        </p:spPr>
        <p:txBody>
          <a:bodyPr/>
          <a:lstStyle/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Accelerations result in velocities at each position</a:t>
            </a:r>
          </a:p>
          <a:p>
            <a:r>
              <a:rPr lang="en-GB" sz="18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Pale blue upward</a:t>
            </a:r>
          </a:p>
          <a:p>
            <a:r>
              <a:rPr lang="en-GB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Dark blue downward</a:t>
            </a:r>
            <a:endParaRPr lang="en-GB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014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diagram of a line with text&#10;&#10;Description automatically generated with medium confidence">
            <a:extLst>
              <a:ext uri="{FF2B5EF4-FFF2-40B4-BE49-F238E27FC236}">
                <a16:creationId xmlns:a16="http://schemas.microsoft.com/office/drawing/2014/main" id="{129D70C4-D5F4-7ECA-3970-17DBBC5359F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357" y="-110251"/>
            <a:ext cx="5445000" cy="7078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03BF593-647C-68F7-4D20-1A2BFD7CA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0" y="-110250"/>
            <a:ext cx="5445000" cy="7078500"/>
          </a:xfrm>
          <a:prstGeom prst="rect">
            <a:avLst/>
          </a:prstGeom>
        </p:spPr>
      </p:pic>
      <p:pic>
        <p:nvPicPr>
          <p:cNvPr id="8" name="Picture 7" descr="A diagram of a mechanical engineering&#10;&#10;Description automatically generated">
            <a:extLst>
              <a:ext uri="{FF2B5EF4-FFF2-40B4-BE49-F238E27FC236}">
                <a16:creationId xmlns:a16="http://schemas.microsoft.com/office/drawing/2014/main" id="{99FF94A3-726A-941B-5AB3-9526E54C9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72" y="-110250"/>
            <a:ext cx="5445000" cy="707850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F6BE5D5-E08D-DEBA-B4FE-BD3C90B61A38}"/>
              </a:ext>
            </a:extLst>
          </p:cNvPr>
          <p:cNvSpPr txBox="1"/>
          <p:nvPr/>
        </p:nvSpPr>
        <p:spPr>
          <a:xfrm>
            <a:off x="4917152" y="199801"/>
            <a:ext cx="2357697" cy="157479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69" hangingPunct="0"/>
            <a:r>
              <a:rPr lang="en-US" sz="3300" dirty="0">
                <a:solidFill>
                  <a:schemeClr val="tx1">
                    <a:lumMod val="50000"/>
                  </a:schemeClr>
                </a:solidFill>
                <a:sym typeface="Helvetica Neue"/>
              </a:rPr>
              <a:t>Force</a:t>
            </a:r>
          </a:p>
          <a:p>
            <a:pPr algn="ctr" defTabSz="1219169" hangingPunct="0"/>
            <a:r>
              <a:rPr lang="en-US" sz="3300" dirty="0">
                <a:solidFill>
                  <a:srgbClr val="FFC000"/>
                </a:solidFill>
              </a:rPr>
              <a:t>Acceleration</a:t>
            </a:r>
          </a:p>
          <a:p>
            <a:pPr algn="ctr" defTabSz="1219169" hangingPunct="0"/>
            <a:r>
              <a:rPr lang="en-US" sz="3300" dirty="0">
                <a:solidFill>
                  <a:schemeClr val="accent1"/>
                </a:solidFill>
                <a:sym typeface="Helvetica Neue"/>
              </a:rPr>
              <a:t>Velocity</a:t>
            </a:r>
          </a:p>
        </p:txBody>
      </p:sp>
    </p:spTree>
    <p:extLst>
      <p:ext uri="{BB962C8B-B14F-4D97-AF65-F5344CB8AC3E}">
        <p14:creationId xmlns:p14="http://schemas.microsoft.com/office/powerpoint/2010/main" val="27870309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Assumptions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8" y="3602038"/>
            <a:ext cx="10426262" cy="1655762"/>
          </a:xfrm>
        </p:spPr>
        <p:txBody>
          <a:bodyPr/>
          <a:lstStyle/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Force and velocity results in power demand at each position (green)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Only positive power demands are shown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697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diagram of a line with text&#10;&#10;Description automatically generated with medium confidence">
            <a:extLst>
              <a:ext uri="{FF2B5EF4-FFF2-40B4-BE49-F238E27FC236}">
                <a16:creationId xmlns:a16="http://schemas.microsoft.com/office/drawing/2014/main" id="{B4B3723A-2A86-3F6A-5FFB-B7C28A5F12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1357" y="-110251"/>
            <a:ext cx="5445000" cy="7078500"/>
          </a:xfrm>
          <a:prstGeom prst="rect">
            <a:avLst/>
          </a:prstGeom>
        </p:spPr>
      </p:pic>
      <p:pic>
        <p:nvPicPr>
          <p:cNvPr id="7" name="Picture 6" descr="A diagram of a rotary gallop&#10;&#10;Description automatically generated">
            <a:extLst>
              <a:ext uri="{FF2B5EF4-FFF2-40B4-BE49-F238E27FC236}">
                <a16:creationId xmlns:a16="http://schemas.microsoft.com/office/drawing/2014/main" id="{35C5C007-61B7-1CDE-1A84-97DA850928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500" y="-110250"/>
            <a:ext cx="5445000" cy="7078500"/>
          </a:xfrm>
          <a:prstGeom prst="rect">
            <a:avLst/>
          </a:prstGeom>
        </p:spPr>
      </p:pic>
      <p:pic>
        <p:nvPicPr>
          <p:cNvPr id="10" name="Picture 9" descr="A diagram of a machine&#10;&#10;Description automatically generated">
            <a:extLst>
              <a:ext uri="{FF2B5EF4-FFF2-40B4-BE49-F238E27FC236}">
                <a16:creationId xmlns:a16="http://schemas.microsoft.com/office/drawing/2014/main" id="{14A11750-8756-8DC1-24FD-B4CA103B8C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0872" y="-110250"/>
            <a:ext cx="5445000" cy="70785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02FB7EB-367A-B9A1-AE4C-BA521F3CE266}"/>
              </a:ext>
            </a:extLst>
          </p:cNvPr>
          <p:cNvSpPr txBox="1"/>
          <p:nvPr/>
        </p:nvSpPr>
        <p:spPr>
          <a:xfrm>
            <a:off x="4917152" y="199801"/>
            <a:ext cx="2357697" cy="20826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25400" tIns="25400" rIns="25400" bIns="25400" numCol="1" spcCol="38100" rtlCol="0" anchor="ctr">
            <a:spAutoFit/>
          </a:bodyPr>
          <a:lstStyle/>
          <a:p>
            <a:pPr algn="ctr" defTabSz="1219169" hangingPunct="0"/>
            <a:r>
              <a:rPr lang="en-US" sz="3300" dirty="0">
                <a:solidFill>
                  <a:schemeClr val="tx1">
                    <a:lumMod val="50000"/>
                  </a:schemeClr>
                </a:solidFill>
                <a:sym typeface="Helvetica Neue"/>
              </a:rPr>
              <a:t>Force</a:t>
            </a:r>
          </a:p>
          <a:p>
            <a:pPr algn="ctr" defTabSz="1219169" hangingPunct="0"/>
            <a:r>
              <a:rPr lang="en-US" sz="3300" dirty="0">
                <a:solidFill>
                  <a:srgbClr val="FFC000"/>
                </a:solidFill>
              </a:rPr>
              <a:t>Acceleration</a:t>
            </a:r>
          </a:p>
          <a:p>
            <a:pPr algn="ctr" defTabSz="1219169" hangingPunct="0"/>
            <a:r>
              <a:rPr lang="en-US" sz="3300" dirty="0">
                <a:solidFill>
                  <a:schemeClr val="accent1"/>
                </a:solidFill>
                <a:sym typeface="Helvetica Neue"/>
              </a:rPr>
              <a:t>Velocity</a:t>
            </a:r>
          </a:p>
          <a:p>
            <a:pPr algn="ctr" defTabSz="1219169" hangingPunct="0"/>
            <a:r>
              <a:rPr lang="en-US" sz="33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Power</a:t>
            </a:r>
            <a:endParaRPr lang="en-US" sz="3300" dirty="0">
              <a:solidFill>
                <a:schemeClr val="accent3">
                  <a:lumMod val="60000"/>
                  <a:lumOff val="40000"/>
                </a:schemeClr>
              </a:solidFill>
              <a:sym typeface="Helvetica Neue"/>
            </a:endParaRPr>
          </a:p>
        </p:txBody>
      </p:sp>
    </p:spTree>
    <p:extLst>
      <p:ext uri="{BB962C8B-B14F-4D97-AF65-F5344CB8AC3E}">
        <p14:creationId xmlns:p14="http://schemas.microsoft.com/office/powerpoint/2010/main" val="14196638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A1AA4E-04F9-8A52-B86D-8E33D6678A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BDC2DDB-4DD6-0D91-38DA-B6E2125D71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61848" y="3602038"/>
            <a:ext cx="10426262" cy="1655762"/>
          </a:xfrm>
        </p:spPr>
        <p:txBody>
          <a:bodyPr/>
          <a:lstStyle/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Lower power and work demands are achieved with trot for low rotational inertia bodies;</a:t>
            </a:r>
            <a:b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trot avoids roll and pitch</a:t>
            </a:r>
          </a:p>
          <a:p>
            <a:r>
              <a:rPr lang="en-GB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Lowest power and work demands are achieved with rotary gallop given sufficiently high rotational inertia bodies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4786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195</Words>
  <Application>Microsoft Macintosh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Aptos</vt:lpstr>
      <vt:lpstr>Aptos Display</vt:lpstr>
      <vt:lpstr>Arial</vt:lpstr>
      <vt:lpstr>Helvetica Neue</vt:lpstr>
      <vt:lpstr>Times New Roman</vt:lpstr>
      <vt:lpstr>Office Theme</vt:lpstr>
      <vt:lpstr>Animations for:</vt:lpstr>
      <vt:lpstr>Assumptions</vt:lpstr>
      <vt:lpstr>PowerPoint Presentation</vt:lpstr>
      <vt:lpstr>Assumptions</vt:lpstr>
      <vt:lpstr>PowerPoint Presentation</vt:lpstr>
      <vt:lpstr>Assumptions</vt:lpstr>
      <vt:lpstr>PowerPoint Presentation</vt:lpstr>
      <vt:lpstr>Assumptions</vt:lpstr>
      <vt:lpstr>PowerPoint Presentation</vt:lpstr>
      <vt:lpstr>Conclusion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Animations for:</dc:title>
  <dc:subject/>
  <dc:creator>Name_removed</dc:creator>
  <cp:keywords/>
  <dc:description/>
  <cp:lastModifiedBy>Usherwood, Jim</cp:lastModifiedBy>
  <cp:revision>4</cp:revision>
  <dcterms:created xsi:type="dcterms:W3CDTF">2026-07-02T11:28:57Z</dcterms:created>
  <dcterms:modified xsi:type="dcterms:W3CDTF">2026-10-19T12:48:57Z</dcterms:modified>
  <cp:category/>
</cp:coreProperties>
</file>