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sldIdLst>
    <p:sldId id="256" r:id="rId2"/>
    <p:sldId id="894" r:id="rId3"/>
    <p:sldId id="895" r:id="rId4"/>
    <p:sldId id="898" r:id="rId5"/>
    <p:sldId id="899" r:id="rId6"/>
    <p:sldId id="900" r:id="rId7"/>
    <p:sldId id="259" r:id="rId8"/>
    <p:sldId id="261" r:id="rId9"/>
    <p:sldId id="906" r:id="rId10"/>
    <p:sldId id="901" r:id="rId11"/>
    <p:sldId id="905" r:id="rId12"/>
    <p:sldId id="467" r:id="rId13"/>
    <p:sldId id="468" r:id="rId14"/>
    <p:sldId id="902" r:id="rId15"/>
    <p:sldId id="262" r:id="rId16"/>
    <p:sldId id="263" r:id="rId17"/>
    <p:sldId id="471" r:id="rId18"/>
    <p:sldId id="264" r:id="rId19"/>
    <p:sldId id="469" r:id="rId20"/>
    <p:sldId id="891" r:id="rId21"/>
    <p:sldId id="271" r:id="rId22"/>
    <p:sldId id="260" r:id="rId23"/>
    <p:sldId id="463" r:id="rId24"/>
    <p:sldId id="903" r:id="rId25"/>
    <p:sldId id="892" r:id="rId26"/>
    <p:sldId id="904" r:id="rId27"/>
    <p:sldId id="462" r:id="rId28"/>
    <p:sldId id="465" r:id="rId29"/>
    <p:sldId id="907" r:id="rId3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05"/>
    <p:restoredTop sz="94577"/>
  </p:normalViewPr>
  <p:slideViewPr>
    <p:cSldViewPr snapToGrid="0" snapToObjects="1">
      <p:cViewPr varScale="1">
        <p:scale>
          <a:sx n="58" d="100"/>
          <a:sy n="58" d="100"/>
        </p:scale>
        <p:origin x="392" y="22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15" d="100"/>
        <a:sy n="11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12" name="Presentation Title"/>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Presentation Title</a:t>
            </a:r>
          </a:p>
        </p:txBody>
      </p:sp>
      <p:sp>
        <p:nvSpPr>
          <p:cNvPr id="13" name="Body Level One…"/>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Bowl with salmon cakes, salad and houmous"/>
          <p:cNvSpPr>
            <a:spLocks noGrp="1"/>
          </p:cNvSpPr>
          <p:nvPr>
            <p:ph type="pic" idx="21"/>
          </p:nvPr>
        </p:nvSpPr>
        <p:spPr>
          <a:xfrm>
            <a:off x="10972800" y="-203200"/>
            <a:ext cx="12144837" cy="14135100"/>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1206500" y="1270000"/>
            <a:ext cx="9779000" cy="5882273"/>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61"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62" name="Bowl of pappardelle pasta with parsley butter, roasted hazelnuts and shaved parmesan cheese"/>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a:p>
        </p:txBody>
      </p:sp>
      <p:sp>
        <p:nvSpPr>
          <p:cNvPr id="63" name="Slide Title"/>
          <p:cNvSpPr txBox="1">
            <a:spLocks noGrp="1"/>
          </p:cNvSpPr>
          <p:nvPr>
            <p:ph type="title" hasCustomPrompt="1"/>
          </p:nvPr>
        </p:nvSpPr>
        <p:spPr>
          <a:xfrm>
            <a:off x="1206500" y="1079500"/>
            <a:ext cx="9779000" cy="143510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1206500" y="1079500"/>
            <a:ext cx="21971000" cy="1434949"/>
          </a:xfrm>
          <a:prstGeom prst="rect">
            <a:avLst/>
          </a:prstGeom>
        </p:spPr>
        <p:txBody>
          <a:bodyPr/>
          <a:lstStyle/>
          <a:p>
            <a:r>
              <a:t>Slide Title</a:t>
            </a:r>
          </a:p>
        </p:txBody>
      </p:sp>
      <p:sp>
        <p:nvSpPr>
          <p:cNvPr id="80"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1206500" y="1079500"/>
            <a:ext cx="21971000" cy="1435100"/>
          </a:xfrm>
          <a:prstGeom prst="rect">
            <a:avLst/>
          </a:prstGeom>
        </p:spPr>
        <p:txBody>
          <a:bodyPr/>
          <a:lstStyle/>
          <a:p>
            <a:r>
              <a:t>Agenda Title</a:t>
            </a:r>
          </a:p>
        </p:txBody>
      </p:sp>
      <p:sp>
        <p:nvSpPr>
          <p:cNvPr id="89" name="Agenda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Agenda Subtitle</a:t>
            </a:r>
          </a:p>
        </p:txBody>
      </p:sp>
      <p:sp>
        <p:nvSpPr>
          <p:cNvPr id="90" name="Body Level One…"/>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Agenda Topics</a:t>
            </a:r>
          </a:p>
          <a:p>
            <a:pPr lvl="1"/>
            <a:endParaRPr/>
          </a:p>
          <a:p>
            <a:pPr lvl="2"/>
            <a:endParaRPr/>
          </a:p>
          <a:p>
            <a:pPr lvl="3"/>
            <a:endParaRPr/>
          </a:p>
          <a:p>
            <a:pPr lvl="4"/>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Attribution</a:t>
            </a:r>
          </a:p>
        </p:txBody>
      </p:sp>
      <p:sp>
        <p:nvSpPr>
          <p:cNvPr id="116" name="Body Level One…"/>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Bowl of salad with fried rice, boiled eggs and chopsticks"/>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endParaRPr/>
          </a:p>
        </p:txBody>
      </p:sp>
      <p:sp>
        <p:nvSpPr>
          <p:cNvPr id="125" name="Bowl with salmon cakes, salad and houmous "/>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endParaRPr/>
          </a:p>
        </p:txBody>
      </p:sp>
      <p:sp>
        <p:nvSpPr>
          <p:cNvPr id="126" name="Bowl of pappardelle pasta with parsley butter, roasted hazelnuts and shaved parmesan cheese"/>
          <p:cNvSpPr>
            <a:spLocks noGrp="1"/>
          </p:cNvSpPr>
          <p:nvPr>
            <p:ph type="pic" idx="23"/>
          </p:nvPr>
        </p:nvSpPr>
        <p:spPr>
          <a:xfrm>
            <a:off x="-139700" y="495300"/>
            <a:ext cx="16611600" cy="1245870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bowl of salad with fried rice, boiled eggs and chopsticks"/>
          <p:cNvSpPr>
            <a:spLocks noGrp="1"/>
          </p:cNvSpPr>
          <p:nvPr>
            <p:ph type="pic" idx="21"/>
          </p:nvPr>
        </p:nvSpPr>
        <p:spPr>
          <a:xfrm>
            <a:off x="-1333500" y="-5524500"/>
            <a:ext cx="27051000" cy="21640800"/>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4" y="4260857"/>
            <a:ext cx="20726403" cy="2940051"/>
          </a:xfrm>
        </p:spPr>
        <p:txBody>
          <a:bodyPr/>
          <a:lstStyle/>
          <a:p>
            <a:r>
              <a:rPr lang="en-US"/>
              <a:t>Click to edit Master title style</a:t>
            </a:r>
          </a:p>
        </p:txBody>
      </p:sp>
      <p:sp>
        <p:nvSpPr>
          <p:cNvPr id="3" name="Subtitle 2"/>
          <p:cNvSpPr>
            <a:spLocks noGrp="1"/>
          </p:cNvSpPr>
          <p:nvPr>
            <p:ph type="subTitle" idx="1"/>
          </p:nvPr>
        </p:nvSpPr>
        <p:spPr>
          <a:xfrm>
            <a:off x="3657605" y="7772403"/>
            <a:ext cx="17068800" cy="3505200"/>
          </a:xfrm>
        </p:spPr>
        <p:txBody>
          <a:bodyPr/>
          <a:lstStyle>
            <a:lvl1pPr marL="0" indent="0" algn="ctr">
              <a:buNone/>
              <a:defRPr>
                <a:solidFill>
                  <a:schemeClr val="tx1">
                    <a:tint val="75000"/>
                  </a:schemeClr>
                </a:solidFill>
              </a:defRPr>
            </a:lvl1pPr>
            <a:lvl2pPr marL="1219103" indent="0" algn="ctr">
              <a:buNone/>
              <a:defRPr>
                <a:solidFill>
                  <a:schemeClr val="tx1">
                    <a:tint val="75000"/>
                  </a:schemeClr>
                </a:solidFill>
              </a:defRPr>
            </a:lvl2pPr>
            <a:lvl3pPr marL="2438204" indent="0" algn="ctr">
              <a:buNone/>
              <a:defRPr>
                <a:solidFill>
                  <a:schemeClr val="tx1">
                    <a:tint val="75000"/>
                  </a:schemeClr>
                </a:solidFill>
              </a:defRPr>
            </a:lvl3pPr>
            <a:lvl4pPr marL="3657307" indent="0" algn="ctr">
              <a:buNone/>
              <a:defRPr>
                <a:solidFill>
                  <a:schemeClr val="tx1">
                    <a:tint val="75000"/>
                  </a:schemeClr>
                </a:solidFill>
              </a:defRPr>
            </a:lvl4pPr>
            <a:lvl5pPr marL="4876413" indent="0" algn="ctr">
              <a:buNone/>
              <a:defRPr>
                <a:solidFill>
                  <a:schemeClr val="tx1">
                    <a:tint val="75000"/>
                  </a:schemeClr>
                </a:solidFill>
              </a:defRPr>
            </a:lvl5pPr>
            <a:lvl6pPr marL="6095516" indent="0" algn="ctr">
              <a:buNone/>
              <a:defRPr>
                <a:solidFill>
                  <a:schemeClr val="tx1">
                    <a:tint val="75000"/>
                  </a:schemeClr>
                </a:solidFill>
              </a:defRPr>
            </a:lvl6pPr>
            <a:lvl7pPr marL="7314617" indent="0" algn="ctr">
              <a:buNone/>
              <a:defRPr>
                <a:solidFill>
                  <a:schemeClr val="tx1">
                    <a:tint val="75000"/>
                  </a:schemeClr>
                </a:solidFill>
              </a:defRPr>
            </a:lvl7pPr>
            <a:lvl8pPr marL="8533720" indent="0" algn="ctr">
              <a:buNone/>
              <a:defRPr>
                <a:solidFill>
                  <a:schemeClr val="tx1">
                    <a:tint val="75000"/>
                  </a:schemeClr>
                </a:solidFill>
              </a:defRPr>
            </a:lvl8pPr>
            <a:lvl9pPr marL="975282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B44804C-ECAD-0246-8106-B5757C0EA545}" type="datetimeFigureOut">
              <a:rPr lang="en-US" smtClean="0"/>
              <a:t>12/27/25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2011024" y="13076008"/>
            <a:ext cx="349455" cy="379591"/>
          </a:xfrm>
        </p:spPr>
        <p:txBody>
          <a:bodyPr/>
          <a:lstStyle/>
          <a:p>
            <a:fld id="{A8308073-37F1-3548-8FC4-6A8000FCD97C}" type="slidenum">
              <a:rPr lang="en-US" smtClean="0"/>
              <a:t>‹#›</a:t>
            </a:fld>
            <a:endParaRPr lang="en-US"/>
          </a:p>
        </p:txBody>
      </p:sp>
    </p:spTree>
    <p:extLst>
      <p:ext uri="{BB962C8B-B14F-4D97-AF65-F5344CB8AC3E}">
        <p14:creationId xmlns:p14="http://schemas.microsoft.com/office/powerpoint/2010/main" val="274075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7230006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4" r:id="rId14"/>
    <p:sldLayoutId id="2147483665" r:id="rId15"/>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4.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5.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5.png"/><Relationship Id="rId2" Type="http://schemas.openxmlformats.org/officeDocument/2006/relationships/video" Target="../media/media2.mov"/><Relationship Id="rId1" Type="http://schemas.microsoft.com/office/2007/relationships/media" Target="../media/media2.mov"/><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3.mov"/><Relationship Id="rId1" Type="http://schemas.microsoft.com/office/2007/relationships/media" Target="../media/media3.mov"/><Relationship Id="rId5" Type="http://schemas.openxmlformats.org/officeDocument/2006/relationships/image" Target="../media/image5.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4.mov"/><Relationship Id="rId1" Type="http://schemas.microsoft.com/office/2007/relationships/media" Target="../media/media4.mov"/><Relationship Id="rId5" Type="http://schemas.openxmlformats.org/officeDocument/2006/relationships/image" Target="../media/image5.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5.mov"/><Relationship Id="rId1" Type="http://schemas.microsoft.com/office/2007/relationships/media" Target="../media/media5.mov"/><Relationship Id="rId5" Type="http://schemas.openxmlformats.org/officeDocument/2006/relationships/image" Target="../media/image5.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6.mov"/><Relationship Id="rId1" Type="http://schemas.microsoft.com/office/2007/relationships/media" Target="../media/media6.mov"/><Relationship Id="rId5" Type="http://schemas.openxmlformats.org/officeDocument/2006/relationships/image" Target="../media/image5.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4.xml"/><Relationship Id="rId5" Type="http://schemas.openxmlformats.org/officeDocument/2006/relationships/image" Target="../media/image5.pn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23.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23.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6.png"/><Relationship Id="rId7" Type="http://schemas.openxmlformats.org/officeDocument/2006/relationships/image" Target="../media/image22.png"/><Relationship Id="rId12"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4.xml"/><Relationship Id="rId6" Type="http://schemas.openxmlformats.org/officeDocument/2006/relationships/image" Target="../media/image21.png"/><Relationship Id="rId11" Type="http://schemas.openxmlformats.org/officeDocument/2006/relationships/image" Target="../media/image24.png"/><Relationship Id="rId5" Type="http://schemas.openxmlformats.org/officeDocument/2006/relationships/image" Target="../media/image15.png"/><Relationship Id="rId10" Type="http://schemas.openxmlformats.org/officeDocument/2006/relationships/image" Target="../media/image34.png"/><Relationship Id="rId4" Type="http://schemas.openxmlformats.org/officeDocument/2006/relationships/image" Target="../media/image17.png"/><Relationship Id="rId9"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Jim Usherwood. Structure and Motion Lab., The Royal Veterinary College"/>
          <p:cNvSpPr txBox="1">
            <a:spLocks noGrp="1"/>
          </p:cNvSpPr>
          <p:nvPr>
            <p:ph type="body" idx="21"/>
          </p:nvPr>
        </p:nvSpPr>
        <p:spPr>
          <a:xfrm>
            <a:off x="4688285" y="10977726"/>
            <a:ext cx="15523300" cy="68701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a:bodyPr>
          <a:lstStyle/>
          <a:p>
            <a:r>
              <a:rPr dirty="0"/>
              <a:t>Jim </a:t>
            </a:r>
            <a:r>
              <a:rPr dirty="0" err="1"/>
              <a:t>Usherwood</a:t>
            </a:r>
            <a:r>
              <a:rPr dirty="0"/>
              <a:t>. </a:t>
            </a:r>
            <a:r>
              <a:rPr b="0" dirty="0"/>
              <a:t>Structure and Motion Lab., The Royal Veterinary College</a:t>
            </a:r>
          </a:p>
        </p:txBody>
      </p:sp>
      <p:sp>
        <p:nvSpPr>
          <p:cNvPr id="152" name="The collisional geometry of economical walking predicts human leg and foot segment proportions"/>
          <p:cNvSpPr txBox="1">
            <a:spLocks noGrp="1"/>
          </p:cNvSpPr>
          <p:nvPr>
            <p:ph type="ctrTitle"/>
          </p:nvPr>
        </p:nvSpPr>
        <p:spPr>
          <a:xfrm>
            <a:off x="1309065" y="3766487"/>
            <a:ext cx="22826789" cy="3983274"/>
          </a:xfrm>
          <a:prstGeom prst="rect">
            <a:avLst/>
          </a:prstGeom>
        </p:spPr>
        <p:txBody>
          <a:bodyPr>
            <a:normAutofit/>
          </a:bodyPr>
          <a:lstStyle>
            <a:lvl1pPr defTabSz="2170121">
              <a:defRPr sz="10324" spc="-206"/>
            </a:lvl1pPr>
          </a:lstStyle>
          <a:p>
            <a:r>
              <a:rPr lang="en-GB" sz="9600" b="0" dirty="0"/>
              <a:t>Propeller principles: </a:t>
            </a:r>
            <a:br>
              <a:rPr lang="en-GB" sz="9600" b="0" dirty="0"/>
            </a:br>
            <a:r>
              <a:rPr lang="en-GB" sz="9600" b="0" dirty="0"/>
              <a:t>Strouhal number and the</a:t>
            </a:r>
            <a:br>
              <a:rPr lang="en-GB" sz="9600" b="0" dirty="0"/>
            </a:br>
            <a:r>
              <a:rPr lang="en-GB" sz="9600" b="0" dirty="0"/>
              <a:t>pike-tuna, vulture-swift spectrum</a:t>
            </a:r>
            <a:endParaRPr sz="9600" b="0" dirty="0"/>
          </a:p>
        </p:txBody>
      </p:sp>
      <p:pic>
        <p:nvPicPr>
          <p:cNvPr id="155" name="Image" descr="Image"/>
          <p:cNvPicPr>
            <a:picLocks noChangeAspect="1"/>
          </p:cNvPicPr>
          <p:nvPr/>
        </p:nvPicPr>
        <p:blipFill>
          <a:blip r:embed="rId2"/>
          <a:stretch>
            <a:fillRect/>
          </a:stretch>
        </p:blipFill>
        <p:spPr>
          <a:xfrm>
            <a:off x="19311110" y="413088"/>
            <a:ext cx="4298554" cy="2465347"/>
          </a:xfrm>
          <a:prstGeom prst="rect">
            <a:avLst/>
          </a:prstGeom>
          <a:ln w="12700">
            <a:miter lim="400000"/>
          </a:ln>
        </p:spPr>
      </p:pic>
      <p:sp>
        <p:nvSpPr>
          <p:cNvPr id="2" name="TextBox 1">
            <a:extLst>
              <a:ext uri="{FF2B5EF4-FFF2-40B4-BE49-F238E27FC236}">
                <a16:creationId xmlns:a16="http://schemas.microsoft.com/office/drawing/2014/main" id="{0585F3A2-AE35-164D-8886-3B8C4604144C}"/>
              </a:ext>
            </a:extLst>
          </p:cNvPr>
          <p:cNvSpPr txBox="1"/>
          <p:nvPr/>
        </p:nvSpPr>
        <p:spPr>
          <a:xfrm>
            <a:off x="5486287" y="12091059"/>
            <a:ext cx="13401106"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4800" b="1" i="0" u="none" strike="noStrike" cap="none" spc="0" normalizeH="0" baseline="0" dirty="0" err="1">
                <a:ln>
                  <a:noFill/>
                </a:ln>
                <a:solidFill>
                  <a:srgbClr val="5E5E5E"/>
                </a:solidFill>
                <a:effectLst/>
                <a:uFillTx/>
                <a:latin typeface="+mn-lt"/>
                <a:ea typeface="+mn-ea"/>
                <a:cs typeface="+mn-cs"/>
                <a:sym typeface="Helvetica Neue"/>
              </a:rPr>
              <a:t>JimUsherwoodResearch.com</a:t>
            </a:r>
            <a:r>
              <a:rPr kumimoji="0" lang="en-US" sz="4800" b="1" i="0" u="none" strike="noStrike" cap="none" spc="0" normalizeH="0" baseline="0" dirty="0">
                <a:ln>
                  <a:noFill/>
                </a:ln>
                <a:solidFill>
                  <a:srgbClr val="5E5E5E"/>
                </a:solidFill>
                <a:effectLst/>
                <a:uFillTx/>
                <a:latin typeface="+mn-lt"/>
                <a:ea typeface="+mn-ea"/>
                <a:cs typeface="+mn-cs"/>
                <a:sym typeface="Helvetica Neue"/>
              </a:rPr>
              <a:t>/wings-and-fins</a:t>
            </a:r>
          </a:p>
        </p:txBody>
      </p:sp>
      <p:sp>
        <p:nvSpPr>
          <p:cNvPr id="3" name="TextBox 2">
            <a:extLst>
              <a:ext uri="{FF2B5EF4-FFF2-40B4-BE49-F238E27FC236}">
                <a16:creationId xmlns:a16="http://schemas.microsoft.com/office/drawing/2014/main" id="{883C981A-6B88-51E8-8326-88A3CDECF464}"/>
              </a:ext>
            </a:extLst>
          </p:cNvPr>
          <p:cNvSpPr txBox="1"/>
          <p:nvPr/>
        </p:nvSpPr>
        <p:spPr>
          <a:xfrm>
            <a:off x="1309065" y="8943207"/>
            <a:ext cx="22281741"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err="1">
                <a:ln>
                  <a:noFill/>
                </a:ln>
                <a:solidFill>
                  <a:srgbClr val="5E5E5E"/>
                </a:solidFill>
                <a:effectLst/>
                <a:uFillTx/>
                <a:latin typeface="+mn-lt"/>
                <a:ea typeface="+mn-ea"/>
                <a:cs typeface="+mn-cs"/>
                <a:sym typeface="Helvetica Neue"/>
              </a:rPr>
              <a:t>Usherwood</a:t>
            </a:r>
            <a:r>
              <a:rPr kumimoji="0" lang="en-US" sz="2400" b="0" i="0" u="none" strike="noStrike" cap="none" spc="0" normalizeH="0" baseline="0" dirty="0">
                <a:ln>
                  <a:noFill/>
                </a:ln>
                <a:solidFill>
                  <a:srgbClr val="5E5E5E"/>
                </a:solidFill>
                <a:effectLst/>
                <a:uFillTx/>
                <a:latin typeface="+mn-lt"/>
                <a:ea typeface="+mn-ea"/>
                <a:cs typeface="+mn-cs"/>
                <a:sym typeface="Helvetica Neue"/>
              </a:rPr>
              <a:t>, J.R. (2025). Limiting and optimal Strouhal numbers or tip speed ratios for cruising propulsion by fins, flukes, wings and propellers. </a:t>
            </a:r>
            <a:r>
              <a:rPr lang="en-US" i="1" dirty="0"/>
              <a:t>J. R Soc. Interface.</a:t>
            </a:r>
            <a:endParaRPr kumimoji="0" lang="en-US" sz="2400" b="0" i="1" u="none" strike="noStrike" cap="none" spc="0" normalizeH="0" baseline="0" dirty="0">
              <a:ln>
                <a:noFill/>
              </a:ln>
              <a:solidFill>
                <a:srgbClr val="5E5E5E"/>
              </a:solidFill>
              <a:effectLst/>
              <a:uFillTx/>
              <a:latin typeface="+mn-lt"/>
              <a:ea typeface="+mn-ea"/>
              <a:cs typeface="+mn-cs"/>
              <a:sym typeface="Helvetica Neue"/>
            </a:endParaRPr>
          </a:p>
        </p:txBody>
      </p:sp>
      <p:sp>
        <p:nvSpPr>
          <p:cNvPr id="5" name="TextBox 4">
            <a:extLst>
              <a:ext uri="{FF2B5EF4-FFF2-40B4-BE49-F238E27FC236}">
                <a16:creationId xmlns:a16="http://schemas.microsoft.com/office/drawing/2014/main" id="{E57B551A-5A47-2970-E27A-886C5432C75A}"/>
              </a:ext>
            </a:extLst>
          </p:cNvPr>
          <p:cNvSpPr txBox="1"/>
          <p:nvPr/>
        </p:nvSpPr>
        <p:spPr>
          <a:xfrm>
            <a:off x="2179134" y="9713035"/>
            <a:ext cx="20579352"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err="1">
                <a:ln>
                  <a:noFill/>
                </a:ln>
                <a:solidFill>
                  <a:srgbClr val="5E5E5E"/>
                </a:solidFill>
                <a:effectLst/>
                <a:uFillTx/>
                <a:latin typeface="+mn-lt"/>
                <a:ea typeface="+mn-ea"/>
                <a:cs typeface="+mn-cs"/>
                <a:sym typeface="Helvetica Neue"/>
              </a:rPr>
              <a:t>Usherwood</a:t>
            </a:r>
            <a:r>
              <a:rPr kumimoji="0" lang="en-US" sz="2400" b="0" i="0" u="none" strike="noStrike" cap="none" spc="0" normalizeH="0" baseline="0" dirty="0">
                <a:ln>
                  <a:noFill/>
                </a:ln>
                <a:solidFill>
                  <a:srgbClr val="5E5E5E"/>
                </a:solidFill>
                <a:effectLst/>
                <a:uFillTx/>
                <a:latin typeface="+mn-lt"/>
                <a:ea typeface="+mn-ea"/>
                <a:cs typeface="+mn-cs"/>
                <a:sym typeface="Helvetica Neue"/>
              </a:rPr>
              <a:t>, J.R. (in press). Propeller efficiency and the spectrum of propulsor form with speed, from pike to tuna, vulture to swift. </a:t>
            </a:r>
            <a:r>
              <a:rPr lang="en-US" i="1" dirty="0"/>
              <a:t>J. R Soc. Interface.</a:t>
            </a:r>
            <a:endParaRPr kumimoji="0" lang="en-US" sz="2400" b="0" i="1" u="none" strike="noStrike" cap="none" spc="0" normalizeH="0" baseline="0" dirty="0">
              <a:ln>
                <a:noFill/>
              </a:ln>
              <a:solidFill>
                <a:srgbClr val="5E5E5E"/>
              </a:solidFill>
              <a:effectLst/>
              <a:uFillTx/>
              <a:latin typeface="+mn-lt"/>
              <a:ea typeface="+mn-ea"/>
              <a:cs typeface="+mn-cs"/>
              <a:sym typeface="Helvetica Neue"/>
            </a:endParaRPr>
          </a:p>
        </p:txBody>
      </p:sp>
      <p:pic>
        <p:nvPicPr>
          <p:cNvPr id="7" name="Picture 6" descr="A bird flying in the sky&#10;&#10;Description automatically generated">
            <a:extLst>
              <a:ext uri="{FF2B5EF4-FFF2-40B4-BE49-F238E27FC236}">
                <a16:creationId xmlns:a16="http://schemas.microsoft.com/office/drawing/2014/main" id="{3FA16F3C-FEB3-04B2-1905-08EF097BC73F}"/>
              </a:ext>
            </a:extLst>
          </p:cNvPr>
          <p:cNvPicPr>
            <a:picLocks noChangeAspect="1"/>
          </p:cNvPicPr>
          <p:nvPr/>
        </p:nvPicPr>
        <p:blipFill>
          <a:blip r:embed="rId3"/>
          <a:stretch>
            <a:fillRect/>
          </a:stretch>
        </p:blipFill>
        <p:spPr>
          <a:xfrm>
            <a:off x="17095304" y="4002965"/>
            <a:ext cx="9404222" cy="6254129"/>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video game&#10;&#10;Description automatically generated">
            <a:extLst>
              <a:ext uri="{FF2B5EF4-FFF2-40B4-BE49-F238E27FC236}">
                <a16:creationId xmlns:a16="http://schemas.microsoft.com/office/drawing/2014/main" id="{F1BAC6B0-AEB5-10B4-5829-6400FCB52F48}"/>
              </a:ext>
            </a:extLst>
          </p:cNvPr>
          <p:cNvPicPr>
            <a:picLocks noChangeAspect="1"/>
          </p:cNvPicPr>
          <p:nvPr/>
        </p:nvPicPr>
        <p:blipFill rotWithShape="1">
          <a:blip r:embed="rId2">
            <a:extLst>
              <a:ext uri="{28A0092B-C50C-407E-A947-70E740481C1C}">
                <a14:useLocalDpi xmlns:a14="http://schemas.microsoft.com/office/drawing/2010/main" val="0"/>
              </a:ext>
            </a:extLst>
          </a:blip>
          <a:srcRect b="66726"/>
          <a:stretch/>
        </p:blipFill>
        <p:spPr>
          <a:xfrm>
            <a:off x="609758" y="-4273550"/>
            <a:ext cx="23164483" cy="10894484"/>
          </a:xfrm>
          <a:prstGeom prst="rect">
            <a:avLst/>
          </a:prstGeom>
        </p:spPr>
      </p:pic>
      <p:sp>
        <p:nvSpPr>
          <p:cNvPr id="4" name="TextBox 3">
            <a:extLst>
              <a:ext uri="{FF2B5EF4-FFF2-40B4-BE49-F238E27FC236}">
                <a16:creationId xmlns:a16="http://schemas.microsoft.com/office/drawing/2014/main" id="{1268896A-9B10-B717-79B5-8EC9EBFF03E0}"/>
              </a:ext>
            </a:extLst>
          </p:cNvPr>
          <p:cNvSpPr txBox="1"/>
          <p:nvPr/>
        </p:nvSpPr>
        <p:spPr>
          <a:xfrm>
            <a:off x="26811" y="12060840"/>
            <a:ext cx="24330378" cy="12105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kumimoji="0" lang="en-US" sz="2400" b="0" i="0" u="none" strike="noStrike" cap="none" spc="0" normalizeH="0" baseline="0" dirty="0">
                <a:ln>
                  <a:noFill/>
                </a:ln>
                <a:solidFill>
                  <a:srgbClr val="5E5E5E"/>
                </a:solidFill>
                <a:effectLst/>
                <a:uFillTx/>
                <a:latin typeface="+mn-lt"/>
                <a:ea typeface="+mn-ea"/>
                <a:cs typeface="+mn-cs"/>
                <a:sym typeface="Helvetica Neue"/>
              </a:rPr>
              <a:t>E.g. </a:t>
            </a:r>
            <a:r>
              <a:rPr lang="en-GB" dirty="0" err="1">
                <a:effectLst/>
                <a:latin typeface="Times New Roman" panose="02020603050405020304" pitchFamily="18" charset="0"/>
                <a:ea typeface="Times New Roman" panose="02020603050405020304" pitchFamily="18" charset="0"/>
              </a:rPr>
              <a:t>Triantafyllou</a:t>
            </a:r>
            <a:r>
              <a:rPr lang="en-GB" dirty="0">
                <a:effectLst/>
                <a:latin typeface="Times New Roman" panose="02020603050405020304" pitchFamily="18" charset="0"/>
                <a:ea typeface="Times New Roman" panose="02020603050405020304" pitchFamily="18" charset="0"/>
              </a:rPr>
              <a:t>, G.S., </a:t>
            </a:r>
            <a:r>
              <a:rPr lang="en-GB" dirty="0" err="1">
                <a:effectLst/>
                <a:latin typeface="Times New Roman" panose="02020603050405020304" pitchFamily="18" charset="0"/>
                <a:ea typeface="Times New Roman" panose="02020603050405020304" pitchFamily="18" charset="0"/>
              </a:rPr>
              <a:t>Triantafyllou</a:t>
            </a:r>
            <a:r>
              <a:rPr lang="en-GB" dirty="0">
                <a:effectLst/>
                <a:latin typeface="Times New Roman" panose="02020603050405020304" pitchFamily="18" charset="0"/>
                <a:ea typeface="Times New Roman" panose="02020603050405020304" pitchFamily="18" charset="0"/>
              </a:rPr>
              <a:t>, M.S. and </a:t>
            </a:r>
            <a:r>
              <a:rPr lang="en-GB" dirty="0" err="1">
                <a:effectLst/>
                <a:latin typeface="Times New Roman" panose="02020603050405020304" pitchFamily="18" charset="0"/>
                <a:ea typeface="Times New Roman" panose="02020603050405020304" pitchFamily="18" charset="0"/>
              </a:rPr>
              <a:t>Grosenbaugh</a:t>
            </a:r>
            <a:r>
              <a:rPr lang="en-GB" dirty="0">
                <a:effectLst/>
                <a:latin typeface="Times New Roman" panose="02020603050405020304" pitchFamily="18" charset="0"/>
                <a:ea typeface="Times New Roman" panose="02020603050405020304" pitchFamily="18" charset="0"/>
              </a:rPr>
              <a:t>, M.A. (1993). Optimal thrust development in oscillating foils with application to fish propulsion. J. Fluids and Structures. 7, 205-224.</a:t>
            </a:r>
          </a:p>
          <a:p>
            <a:r>
              <a:rPr lang="en-GB" dirty="0" err="1">
                <a:effectLst/>
                <a:latin typeface="Times New Roman" panose="02020603050405020304" pitchFamily="18" charset="0"/>
                <a:ea typeface="Times New Roman" panose="02020603050405020304" pitchFamily="18" charset="0"/>
              </a:rPr>
              <a:t>Triantafyllou</a:t>
            </a:r>
            <a:r>
              <a:rPr lang="en-GB" dirty="0">
                <a:effectLst/>
                <a:latin typeface="Times New Roman" panose="02020603050405020304" pitchFamily="18" charset="0"/>
                <a:ea typeface="Times New Roman" panose="02020603050405020304" pitchFamily="18" charset="0"/>
              </a:rPr>
              <a:t>, M.S., </a:t>
            </a:r>
            <a:r>
              <a:rPr lang="en-GB" dirty="0" err="1">
                <a:effectLst/>
                <a:latin typeface="Times New Roman" panose="02020603050405020304" pitchFamily="18" charset="0"/>
                <a:ea typeface="Times New Roman" panose="02020603050405020304" pitchFamily="18" charset="0"/>
              </a:rPr>
              <a:t>Triantafyllou</a:t>
            </a:r>
            <a:r>
              <a:rPr lang="en-GB" dirty="0">
                <a:effectLst/>
                <a:latin typeface="Times New Roman" panose="02020603050405020304" pitchFamily="18" charset="0"/>
                <a:ea typeface="Times New Roman" panose="02020603050405020304" pitchFamily="18" charset="0"/>
              </a:rPr>
              <a:t>, G.S. and </a:t>
            </a:r>
            <a:r>
              <a:rPr lang="en-GB" dirty="0" err="1">
                <a:effectLst/>
                <a:latin typeface="Times New Roman" panose="02020603050405020304" pitchFamily="18" charset="0"/>
                <a:ea typeface="Times New Roman" panose="02020603050405020304" pitchFamily="18" charset="0"/>
              </a:rPr>
              <a:t>Gopalkrishnan</a:t>
            </a:r>
            <a:r>
              <a:rPr lang="en-GB" dirty="0">
                <a:effectLst/>
                <a:latin typeface="Times New Roman" panose="02020603050405020304" pitchFamily="18" charset="0"/>
                <a:ea typeface="Times New Roman" panose="02020603050405020304" pitchFamily="18" charset="0"/>
              </a:rPr>
              <a:t>, R. (1991). Wake mechanics for thrust generation in oscillating foils. Phys. Fluids A. 3, 2835-2837. DOI: 10.1063/1.858173</a:t>
            </a:r>
          </a:p>
          <a:p>
            <a:pPr marL="0" marR="0" indent="0" algn="ctr" defTabSz="2438338"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5E5E5E"/>
              </a:solidFill>
              <a:effectLst/>
              <a:uFillTx/>
              <a:latin typeface="+mn-lt"/>
              <a:ea typeface="+mn-ea"/>
              <a:cs typeface="+mn-cs"/>
              <a:sym typeface="Helvetica Neue"/>
            </a:endParaRPr>
          </a:p>
        </p:txBody>
      </p:sp>
    </p:spTree>
    <p:extLst>
      <p:ext uri="{BB962C8B-B14F-4D97-AF65-F5344CB8AC3E}">
        <p14:creationId xmlns:p14="http://schemas.microsoft.com/office/powerpoint/2010/main" val="2584299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video game&#10;&#10;Description automatically generated">
            <a:extLst>
              <a:ext uri="{FF2B5EF4-FFF2-40B4-BE49-F238E27FC236}">
                <a16:creationId xmlns:a16="http://schemas.microsoft.com/office/drawing/2014/main" id="{F1BAC6B0-AEB5-10B4-5829-6400FCB52F48}"/>
              </a:ext>
            </a:extLst>
          </p:cNvPr>
          <p:cNvPicPr>
            <a:picLocks noChangeAspect="1"/>
          </p:cNvPicPr>
          <p:nvPr/>
        </p:nvPicPr>
        <p:blipFill rotWithShape="1">
          <a:blip r:embed="rId2">
            <a:extLst>
              <a:ext uri="{28A0092B-C50C-407E-A947-70E740481C1C}">
                <a14:useLocalDpi xmlns:a14="http://schemas.microsoft.com/office/drawing/2010/main" val="0"/>
              </a:ext>
            </a:extLst>
          </a:blip>
          <a:srcRect b="60137"/>
          <a:stretch/>
        </p:blipFill>
        <p:spPr>
          <a:xfrm>
            <a:off x="609758" y="-4273551"/>
            <a:ext cx="23164483" cy="13051791"/>
          </a:xfrm>
          <a:prstGeom prst="rect">
            <a:avLst/>
          </a:prstGeom>
        </p:spPr>
      </p:pic>
      <p:sp>
        <p:nvSpPr>
          <p:cNvPr id="16" name="TextBox 15">
            <a:extLst>
              <a:ext uri="{FF2B5EF4-FFF2-40B4-BE49-F238E27FC236}">
                <a16:creationId xmlns:a16="http://schemas.microsoft.com/office/drawing/2014/main" id="{795774F6-6DF8-43D3-572A-EAEE11FD4461}"/>
              </a:ext>
            </a:extLst>
          </p:cNvPr>
          <p:cNvSpPr txBox="1"/>
          <p:nvPr/>
        </p:nvSpPr>
        <p:spPr>
          <a:xfrm>
            <a:off x="5415774" y="11332897"/>
            <a:ext cx="13552450"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2400" dirty="0">
                <a:effectLst/>
                <a:latin typeface="Times New Roman" panose="02020603050405020304" pitchFamily="18" charset="0"/>
                <a:ea typeface="Times New Roman" panose="02020603050405020304" pitchFamily="18" charset="0"/>
              </a:rPr>
              <a:t>Taylor, G.K., </a:t>
            </a:r>
            <a:r>
              <a:rPr lang="en-GB" sz="2400" dirty="0" err="1">
                <a:effectLst/>
                <a:latin typeface="Times New Roman" panose="02020603050405020304" pitchFamily="18" charset="0"/>
                <a:ea typeface="Times New Roman" panose="02020603050405020304" pitchFamily="18" charset="0"/>
              </a:rPr>
              <a:t>Nudds</a:t>
            </a:r>
            <a:r>
              <a:rPr lang="en-GB" sz="2400" dirty="0">
                <a:effectLst/>
                <a:latin typeface="Times New Roman" panose="02020603050405020304" pitchFamily="18" charset="0"/>
                <a:ea typeface="Times New Roman" panose="02020603050405020304" pitchFamily="18" charset="0"/>
              </a:rPr>
              <a:t>, R.L. and Thomas, A.L.R. (2003). Flying and swimming animals cruise at a Strouhal number tuned for high power efficiency. Nature. 425, 707-711. doi:10.1038/nature02000.</a:t>
            </a:r>
          </a:p>
        </p:txBody>
      </p:sp>
    </p:spTree>
    <p:extLst>
      <p:ext uri="{BB962C8B-B14F-4D97-AF65-F5344CB8AC3E}">
        <p14:creationId xmlns:p14="http://schemas.microsoft.com/office/powerpoint/2010/main" val="455693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video game&#10;&#10;Description automatically generated">
            <a:extLst>
              <a:ext uri="{FF2B5EF4-FFF2-40B4-BE49-F238E27FC236}">
                <a16:creationId xmlns:a16="http://schemas.microsoft.com/office/drawing/2014/main" id="{F1BAC6B0-AEB5-10B4-5829-6400FCB52F48}"/>
              </a:ext>
            </a:extLst>
          </p:cNvPr>
          <p:cNvPicPr>
            <a:picLocks noChangeAspect="1"/>
          </p:cNvPicPr>
          <p:nvPr/>
        </p:nvPicPr>
        <p:blipFill rotWithShape="1">
          <a:blip r:embed="rId2">
            <a:extLst>
              <a:ext uri="{28A0092B-C50C-407E-A947-70E740481C1C}">
                <a14:useLocalDpi xmlns:a14="http://schemas.microsoft.com/office/drawing/2010/main" val="0"/>
              </a:ext>
            </a:extLst>
          </a:blip>
          <a:srcRect b="60137"/>
          <a:stretch/>
        </p:blipFill>
        <p:spPr>
          <a:xfrm>
            <a:off x="609758" y="-4273551"/>
            <a:ext cx="23164483" cy="13051791"/>
          </a:xfrm>
          <a:prstGeom prst="rect">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750753A-C0D0-4382-1125-EFE742D555FA}"/>
                  </a:ext>
                </a:extLst>
              </p:cNvPr>
              <p:cNvSpPr txBox="1"/>
              <p:nvPr/>
            </p:nvSpPr>
            <p:spPr>
              <a:xfrm>
                <a:off x="10488455" y="9792085"/>
                <a:ext cx="3407087" cy="18518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14:m>
                  <m:oMathPara xmlns:m="http://schemas.openxmlformats.org/officeDocument/2006/math">
                    <m:oMathParaPr>
                      <m:jc m:val="centerGroup"/>
                    </m:oMathParaPr>
                    <m:oMath xmlns:m="http://schemas.openxmlformats.org/officeDocument/2006/math">
                      <m:r>
                        <a:rPr kumimoji="0" lang="en-GB" sz="6000" b="0" i="1" u="none" strike="noStrike" cap="none" spc="0" normalizeH="0" baseline="0" smtClean="0">
                          <a:ln>
                            <a:noFill/>
                          </a:ln>
                          <a:solidFill>
                            <a:srgbClr val="5E5E5E"/>
                          </a:solidFill>
                          <a:effectLst/>
                          <a:uFillTx/>
                          <a:latin typeface="Cambria Math" panose="02040503050406030204" pitchFamily="18" charset="0"/>
                          <a:ea typeface="+mn-ea"/>
                          <a:cs typeface="+mn-cs"/>
                          <a:sym typeface="Helvetica Neue"/>
                        </a:rPr>
                        <m:t>𝑆𝑡</m:t>
                      </m:r>
                      <m:r>
                        <a:rPr kumimoji="0" lang="en-GB" sz="6000" b="0" i="1" u="none" strike="noStrike" cap="none" spc="0" normalizeH="0" baseline="0" smtClean="0">
                          <a:ln>
                            <a:noFill/>
                          </a:ln>
                          <a:solidFill>
                            <a:srgbClr val="5E5E5E"/>
                          </a:solidFill>
                          <a:effectLst/>
                          <a:uFillTx/>
                          <a:latin typeface="Cambria Math" panose="02040503050406030204" pitchFamily="18" charset="0"/>
                          <a:ea typeface="+mn-ea"/>
                          <a:cs typeface="+mn-cs"/>
                          <a:sym typeface="Helvetica Neue"/>
                        </a:rPr>
                        <m:t>=</m:t>
                      </m:r>
                      <m:f>
                        <m:fPr>
                          <m:ctrlPr>
                            <a:rPr kumimoji="0" lang="en-GB" sz="6000" b="0" i="1" u="none" strike="noStrike" cap="none" spc="0" normalizeH="0" baseline="0" smtClean="0">
                              <a:ln>
                                <a:noFill/>
                              </a:ln>
                              <a:solidFill>
                                <a:srgbClr val="5E5E5E"/>
                              </a:solidFill>
                              <a:effectLst/>
                              <a:uFillTx/>
                              <a:latin typeface="Cambria Math" panose="02040503050406030204" pitchFamily="18" charset="0"/>
                              <a:ea typeface="+mn-ea"/>
                              <a:cs typeface="+mn-cs"/>
                              <a:sym typeface="Helvetica Neue"/>
                            </a:rPr>
                          </m:ctrlPr>
                        </m:fPr>
                        <m:num>
                          <m:r>
                            <a:rPr kumimoji="0" lang="en-GB" sz="6000" b="0" i="1" u="none" strike="noStrike" cap="none" spc="0" normalizeH="0" baseline="0" smtClean="0">
                              <a:ln>
                                <a:noFill/>
                              </a:ln>
                              <a:solidFill>
                                <a:srgbClr val="5E5E5E"/>
                              </a:solidFill>
                              <a:effectLst/>
                              <a:uFillTx/>
                              <a:latin typeface="Cambria Math" panose="02040503050406030204" pitchFamily="18" charset="0"/>
                              <a:ea typeface="+mn-ea"/>
                              <a:cs typeface="+mn-cs"/>
                              <a:sym typeface="Helvetica Neue"/>
                            </a:rPr>
                            <m:t>2</m:t>
                          </m:r>
                          <m:r>
                            <a:rPr kumimoji="0" lang="en-GB" sz="6000" b="0" i="1" u="none" strike="noStrike" cap="none" spc="0" normalizeH="0" baseline="0" smtClean="0">
                              <a:ln>
                                <a:noFill/>
                              </a:ln>
                              <a:solidFill>
                                <a:srgbClr val="5E5E5E"/>
                              </a:solidFill>
                              <a:effectLst/>
                              <a:uFillTx/>
                              <a:latin typeface="Cambria Math" panose="02040503050406030204" pitchFamily="18" charset="0"/>
                              <a:ea typeface="+mn-ea"/>
                              <a:cs typeface="+mn-cs"/>
                              <a:sym typeface="Helvetica Neue"/>
                            </a:rPr>
                            <m:t>𝐴𝑓</m:t>
                          </m:r>
                        </m:num>
                        <m:den>
                          <m:r>
                            <a:rPr kumimoji="0" lang="en-GB" sz="6000" b="0" i="1" u="none" strike="noStrike" cap="none" spc="0" normalizeH="0" baseline="0" smtClean="0">
                              <a:ln>
                                <a:noFill/>
                              </a:ln>
                              <a:solidFill>
                                <a:srgbClr val="5E5E5E"/>
                              </a:solidFill>
                              <a:effectLst/>
                              <a:uFillTx/>
                              <a:latin typeface="Cambria Math" panose="02040503050406030204" pitchFamily="18" charset="0"/>
                              <a:ea typeface="+mn-ea"/>
                              <a:cs typeface="+mn-cs"/>
                              <a:sym typeface="Helvetica Neue"/>
                            </a:rPr>
                            <m:t>𝑈</m:t>
                          </m:r>
                        </m:den>
                      </m:f>
                    </m:oMath>
                  </m:oMathPara>
                </a14:m>
                <a:endParaRPr kumimoji="0" lang="en-US" sz="6000" b="0" i="0" u="none" strike="noStrike" cap="none" spc="0" normalizeH="0" baseline="0" dirty="0">
                  <a:ln>
                    <a:noFill/>
                  </a:ln>
                  <a:solidFill>
                    <a:srgbClr val="5E5E5E"/>
                  </a:solidFill>
                  <a:effectLst/>
                  <a:uFillTx/>
                  <a:latin typeface="+mn-lt"/>
                  <a:ea typeface="+mn-ea"/>
                  <a:cs typeface="+mn-cs"/>
                  <a:sym typeface="Helvetica Neue"/>
                </a:endParaRPr>
              </a:p>
            </p:txBody>
          </p:sp>
        </mc:Choice>
        <mc:Fallback xmlns="">
          <p:sp>
            <p:nvSpPr>
              <p:cNvPr id="2" name="TextBox 1">
                <a:extLst>
                  <a:ext uri="{FF2B5EF4-FFF2-40B4-BE49-F238E27FC236}">
                    <a16:creationId xmlns:a16="http://schemas.microsoft.com/office/drawing/2014/main" id="{9750753A-C0D0-4382-1125-EFE742D555FA}"/>
                  </a:ext>
                </a:extLst>
              </p:cNvPr>
              <p:cNvSpPr txBox="1">
                <a:spLocks noRot="1" noChangeAspect="1" noMove="1" noResize="1" noEditPoints="1" noAdjustHandles="1" noChangeArrowheads="1" noChangeShapeType="1" noTextEdit="1"/>
              </p:cNvSpPr>
              <p:nvPr/>
            </p:nvSpPr>
            <p:spPr>
              <a:xfrm>
                <a:off x="10488455" y="9792085"/>
                <a:ext cx="3407087" cy="1851854"/>
              </a:xfrm>
              <a:prstGeom prst="rect">
                <a:avLst/>
              </a:prstGeom>
              <a:blipFill>
                <a:blip r:embed="rId3"/>
                <a:stretch>
                  <a:fillRect l="-5970" t="-680" r="-1866" b="-10204"/>
                </a:stretch>
              </a:blipFill>
              <a:ln w="12700" cap="flat">
                <a:noFill/>
                <a:miter lim="400000"/>
              </a:ln>
              <a:effectLst/>
            </p:spPr>
            <p:txBody>
              <a:bodyPr/>
              <a:lstStyle/>
              <a:p>
                <a:r>
                  <a:rPr lang="en-US">
                    <a:noFill/>
                  </a:rPr>
                  <a:t> </a:t>
                </a:r>
              </a:p>
            </p:txBody>
          </p:sp>
        </mc:Fallback>
      </mc:AlternateContent>
      <p:sp>
        <p:nvSpPr>
          <p:cNvPr id="4" name="TextBox 3">
            <a:extLst>
              <a:ext uri="{FF2B5EF4-FFF2-40B4-BE49-F238E27FC236}">
                <a16:creationId xmlns:a16="http://schemas.microsoft.com/office/drawing/2014/main" id="{B57EA118-6420-1052-A0D2-13FAC09CB49C}"/>
              </a:ext>
            </a:extLst>
          </p:cNvPr>
          <p:cNvSpPr txBox="1"/>
          <p:nvPr/>
        </p:nvSpPr>
        <p:spPr>
          <a:xfrm>
            <a:off x="20836778" y="1779728"/>
            <a:ext cx="2842125"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5E5E5E"/>
                </a:solidFill>
                <a:effectLst/>
                <a:uFillTx/>
                <a:latin typeface="+mn-lt"/>
                <a:ea typeface="+mn-ea"/>
                <a:cs typeface="+mn-cs"/>
                <a:sym typeface="Helvetica Neue"/>
              </a:rPr>
              <a:t>[Richard </a:t>
            </a:r>
            <a:r>
              <a:rPr kumimoji="0" lang="en-US" sz="2400" b="0" i="0" u="none" strike="noStrike" cap="none" spc="0" normalizeH="0" baseline="0" dirty="0" err="1">
                <a:ln>
                  <a:noFill/>
                </a:ln>
                <a:solidFill>
                  <a:srgbClr val="5E5E5E"/>
                </a:solidFill>
                <a:effectLst/>
                <a:uFillTx/>
                <a:latin typeface="+mn-lt"/>
                <a:ea typeface="+mn-ea"/>
                <a:cs typeface="+mn-cs"/>
                <a:sym typeface="Helvetica Neue"/>
              </a:rPr>
              <a:t>Bomphrey</a:t>
            </a:r>
            <a:r>
              <a:rPr kumimoji="0" lang="en-US" sz="2400" b="0" i="0" u="none" strike="noStrike" cap="none" spc="0" normalizeH="0" baseline="0" dirty="0">
                <a:ln>
                  <a:noFill/>
                </a:ln>
                <a:solidFill>
                  <a:srgbClr val="5E5E5E"/>
                </a:solidFill>
                <a:effectLst/>
                <a:uFillTx/>
                <a:latin typeface="+mn-lt"/>
                <a:ea typeface="+mn-ea"/>
                <a:cs typeface="+mn-cs"/>
                <a:sym typeface="Helvetica Neue"/>
              </a:rPr>
              <a:t>]</a:t>
            </a:r>
          </a:p>
        </p:txBody>
      </p:sp>
    </p:spTree>
    <p:extLst>
      <p:ext uri="{BB962C8B-B14F-4D97-AF65-F5344CB8AC3E}">
        <p14:creationId xmlns:p14="http://schemas.microsoft.com/office/powerpoint/2010/main" val="704499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video game&#10;&#10;Description automatically generated">
            <a:extLst>
              <a:ext uri="{FF2B5EF4-FFF2-40B4-BE49-F238E27FC236}">
                <a16:creationId xmlns:a16="http://schemas.microsoft.com/office/drawing/2014/main" id="{F1BAC6B0-AEB5-10B4-5829-6400FCB52F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758" y="-4273551"/>
            <a:ext cx="23164483" cy="32741733"/>
          </a:xfrm>
          <a:prstGeom prst="rect">
            <a:avLst/>
          </a:prstGeom>
        </p:spPr>
      </p:pic>
      <p:pic>
        <p:nvPicPr>
          <p:cNvPr id="2" name="Picture 1">
            <a:extLst>
              <a:ext uri="{FF2B5EF4-FFF2-40B4-BE49-F238E27FC236}">
                <a16:creationId xmlns:a16="http://schemas.microsoft.com/office/drawing/2014/main" id="{BFC172C7-5582-66BE-6C7E-2A778FFD41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1210" y="4896086"/>
            <a:ext cx="17199429" cy="24310454"/>
          </a:xfrm>
          <a:prstGeom prst="rect">
            <a:avLst/>
          </a:prstGeom>
        </p:spPr>
      </p:pic>
    </p:spTree>
    <p:extLst>
      <p:ext uri="{BB962C8B-B14F-4D97-AF65-F5344CB8AC3E}">
        <p14:creationId xmlns:p14="http://schemas.microsoft.com/office/powerpoint/2010/main" val="2341455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video game&#10;&#10;Description automatically generated">
            <a:extLst>
              <a:ext uri="{FF2B5EF4-FFF2-40B4-BE49-F238E27FC236}">
                <a16:creationId xmlns:a16="http://schemas.microsoft.com/office/drawing/2014/main" id="{F1BAC6B0-AEB5-10B4-5829-6400FCB52F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758" y="-4273551"/>
            <a:ext cx="23164483" cy="32741733"/>
          </a:xfrm>
          <a:prstGeom prst="rect">
            <a:avLst/>
          </a:prstGeom>
        </p:spPr>
      </p:pic>
      <p:pic>
        <p:nvPicPr>
          <p:cNvPr id="2" name="Picture 1">
            <a:extLst>
              <a:ext uri="{FF2B5EF4-FFF2-40B4-BE49-F238E27FC236}">
                <a16:creationId xmlns:a16="http://schemas.microsoft.com/office/drawing/2014/main" id="{BFC172C7-5582-66BE-6C7E-2A778FFD41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1210" y="4896086"/>
            <a:ext cx="17199429" cy="24310454"/>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200F9EB-F079-1C69-07E4-A3974B867288}"/>
                  </a:ext>
                </a:extLst>
              </p:cNvPr>
              <p:cNvSpPr txBox="1"/>
              <p:nvPr/>
            </p:nvSpPr>
            <p:spPr>
              <a:xfrm>
                <a:off x="18595139" y="-2368021"/>
                <a:ext cx="11577721"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14:m>
                  <m:oMathPara xmlns:m="http://schemas.openxmlformats.org/officeDocument/2006/math">
                    <m:oMathParaPr>
                      <m:jc m:val="centerGroup"/>
                    </m:oMathParaPr>
                    <m:oMath xmlns:m="http://schemas.openxmlformats.org/officeDocument/2006/math">
                      <m:r>
                        <a:rPr kumimoji="0" lang="en-GB" sz="6000" b="0" i="1" u="none" strike="noStrike" cap="none" spc="0" normalizeH="0" baseline="0" smtClean="0">
                          <a:ln>
                            <a:noFill/>
                          </a:ln>
                          <a:solidFill>
                            <a:srgbClr val="5E5E5E"/>
                          </a:solidFill>
                          <a:effectLst/>
                          <a:uFillTx/>
                          <a:latin typeface="Cambria Math" panose="02040503050406030204" pitchFamily="18" charset="0"/>
                          <a:ea typeface="+mn-ea"/>
                          <a:cs typeface="+mn-cs"/>
                          <a:sym typeface="Helvetica Neue"/>
                        </a:rPr>
                        <m:t>𝑉</m:t>
                      </m:r>
                      <m:r>
                        <a:rPr kumimoji="0" lang="en-GB" sz="6000" b="0" i="1" u="none" strike="noStrike" cap="none" spc="0" normalizeH="0" baseline="0" smtClean="0">
                          <a:ln>
                            <a:noFill/>
                          </a:ln>
                          <a:solidFill>
                            <a:srgbClr val="5E5E5E"/>
                          </a:solidFill>
                          <a:effectLst/>
                          <a:uFillTx/>
                          <a:latin typeface="Cambria Math" panose="02040503050406030204" pitchFamily="18" charset="0"/>
                          <a:ea typeface="+mn-ea"/>
                          <a:cs typeface="+mn-cs"/>
                          <a:sym typeface="Helvetica Neue"/>
                        </a:rPr>
                        <m:t>=</m:t>
                      </m:r>
                      <m:r>
                        <a:rPr kumimoji="0" lang="en-GB" sz="6000" b="0" i="1" u="none" strike="noStrike" cap="none" spc="0" normalizeH="0" baseline="0" smtClean="0">
                          <a:ln>
                            <a:noFill/>
                          </a:ln>
                          <a:solidFill>
                            <a:srgbClr val="5E5E5E"/>
                          </a:solidFill>
                          <a:effectLst/>
                          <a:uFillTx/>
                          <a:latin typeface="Cambria Math" panose="02040503050406030204" pitchFamily="18" charset="0"/>
                          <a:ea typeface="+mn-ea"/>
                          <a:cs typeface="+mn-cs"/>
                          <a:sym typeface="Helvetica Neue"/>
                        </a:rPr>
                        <m:t>𝑈</m:t>
                      </m:r>
                      <m:r>
                        <a:rPr kumimoji="0" lang="en-GB" sz="6000" b="0" i="1"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t>𝜆</m:t>
                      </m:r>
                      <m:r>
                        <a:rPr kumimoji="0" lang="en-GB" sz="6000" b="0" i="1"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t>=</m:t>
                      </m:r>
                      <m:r>
                        <a:rPr kumimoji="0" lang="en-GB" sz="6000" b="0" i="1"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t>𝑈</m:t>
                      </m:r>
                      <m:func>
                        <m:funcPr>
                          <m:ctrlPr>
                            <a:rPr kumimoji="0" lang="en-GB" sz="6000" b="0" i="1"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ctrlPr>
                        </m:funcPr>
                        <m:fName>
                          <m:r>
                            <m:rPr>
                              <m:sty m:val="p"/>
                            </m:rPr>
                            <a:rPr kumimoji="0" lang="en-GB" sz="6000" b="0" i="0"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t>tan</m:t>
                          </m:r>
                        </m:fName>
                        <m:e>
                          <m:r>
                            <a:rPr kumimoji="0" lang="en-GB" sz="6000" b="0" i="1"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t>𝜀</m:t>
                          </m:r>
                        </m:e>
                      </m:func>
                      <m:r>
                        <a:rPr kumimoji="0" lang="en-GB" sz="6000" b="0" i="1"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t>=4</m:t>
                      </m:r>
                      <m:r>
                        <a:rPr kumimoji="0" lang="en-GB" sz="6000" b="0" i="1"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t>𝐴𝑓</m:t>
                      </m:r>
                      <m:r>
                        <a:rPr kumimoji="0" lang="en-GB" sz="6000" b="0" i="1"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t>=2</m:t>
                      </m:r>
                      <m:r>
                        <a:rPr kumimoji="0" lang="en-GB" sz="6000" b="0" i="1"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t>𝑈</m:t>
                      </m:r>
                      <m:r>
                        <a:rPr kumimoji="0" lang="en-GB" sz="6000" b="0" i="1"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t> </m:t>
                      </m:r>
                      <m:r>
                        <a:rPr kumimoji="0" lang="en-GB" sz="6000" b="0" i="1"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t>𝑆𝑡</m:t>
                      </m:r>
                    </m:oMath>
                  </m:oMathPara>
                </a14:m>
                <a:endParaRPr kumimoji="0" lang="en-US" sz="6000" b="0" i="0" u="none" strike="noStrike" cap="none" spc="0" normalizeH="0" baseline="0" dirty="0">
                  <a:ln>
                    <a:noFill/>
                  </a:ln>
                  <a:solidFill>
                    <a:srgbClr val="5E5E5E"/>
                  </a:solidFill>
                  <a:effectLst/>
                  <a:uFillTx/>
                  <a:latin typeface="+mn-lt"/>
                  <a:ea typeface="+mn-ea"/>
                  <a:cs typeface="+mn-cs"/>
                  <a:sym typeface="Helvetica Neue"/>
                </a:endParaRPr>
              </a:p>
            </p:txBody>
          </p:sp>
        </mc:Choice>
        <mc:Fallback xmlns="">
          <p:sp>
            <p:nvSpPr>
              <p:cNvPr id="4" name="TextBox 3">
                <a:extLst>
                  <a:ext uri="{FF2B5EF4-FFF2-40B4-BE49-F238E27FC236}">
                    <a16:creationId xmlns:a16="http://schemas.microsoft.com/office/drawing/2014/main" id="{9200F9EB-F079-1C69-07E4-A3974B867288}"/>
                  </a:ext>
                </a:extLst>
              </p:cNvPr>
              <p:cNvSpPr txBox="1">
                <a:spLocks noRot="1" noChangeAspect="1" noMove="1" noResize="1" noEditPoints="1" noAdjustHandles="1" noChangeArrowheads="1" noChangeShapeType="1" noTextEdit="1"/>
              </p:cNvSpPr>
              <p:nvPr/>
            </p:nvSpPr>
            <p:spPr>
              <a:xfrm>
                <a:off x="18595139" y="-2368021"/>
                <a:ext cx="11577721" cy="1025922"/>
              </a:xfrm>
              <a:prstGeom prst="rect">
                <a:avLst/>
              </a:prstGeom>
              <a:blipFill>
                <a:blip r:embed="rId4"/>
                <a:stretch>
                  <a:fillRect b="-31707"/>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2FAF3EF-59EB-BAC4-4AD9-AD02E542AF1A}"/>
                  </a:ext>
                </a:extLst>
              </p:cNvPr>
              <p:cNvSpPr txBox="1"/>
              <p:nvPr/>
            </p:nvSpPr>
            <p:spPr>
              <a:xfrm>
                <a:off x="7890221" y="291792"/>
                <a:ext cx="10602518" cy="18582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14:m>
                  <m:oMathPara xmlns:m="http://schemas.openxmlformats.org/officeDocument/2006/math">
                    <m:oMathParaPr>
                      <m:jc m:val="centerGroup"/>
                    </m:oMathParaPr>
                    <m:oMath xmlns:m="http://schemas.openxmlformats.org/officeDocument/2006/math">
                      <m:r>
                        <a:rPr kumimoji="0" lang="en-GB" sz="6000" b="0" i="1" u="none" strike="noStrike" cap="none" spc="0" normalizeH="0" baseline="0" smtClean="0">
                          <a:ln>
                            <a:noFill/>
                          </a:ln>
                          <a:solidFill>
                            <a:srgbClr val="5E5E5E"/>
                          </a:solidFill>
                          <a:effectLst/>
                          <a:uFillTx/>
                          <a:latin typeface="Cambria Math" panose="02040503050406030204" pitchFamily="18" charset="0"/>
                          <a:ea typeface="+mn-ea"/>
                          <a:cs typeface="+mn-cs"/>
                          <a:sym typeface="Helvetica Neue"/>
                        </a:rPr>
                        <m:t>𝑆𝑡</m:t>
                      </m:r>
                      <m:r>
                        <a:rPr kumimoji="0" lang="en-GB" sz="6000" b="0" i="1" u="none" strike="noStrike" cap="none" spc="0" normalizeH="0" baseline="0" smtClean="0">
                          <a:ln>
                            <a:noFill/>
                          </a:ln>
                          <a:solidFill>
                            <a:srgbClr val="5E5E5E"/>
                          </a:solidFill>
                          <a:effectLst/>
                          <a:uFillTx/>
                          <a:latin typeface="Cambria Math" panose="02040503050406030204" pitchFamily="18" charset="0"/>
                          <a:ea typeface="+mn-ea"/>
                          <a:cs typeface="+mn-cs"/>
                          <a:sym typeface="Helvetica Neue"/>
                        </a:rPr>
                        <m:t>=</m:t>
                      </m:r>
                      <m:f>
                        <m:fPr>
                          <m:ctrlPr>
                            <a:rPr kumimoji="0" lang="en-GB" sz="6000" b="0" i="1" u="none" strike="noStrike" cap="none" spc="0" normalizeH="0" baseline="0" smtClean="0">
                              <a:ln>
                                <a:noFill/>
                              </a:ln>
                              <a:solidFill>
                                <a:srgbClr val="5E5E5E"/>
                              </a:solidFill>
                              <a:effectLst/>
                              <a:uFillTx/>
                              <a:latin typeface="Cambria Math" panose="02040503050406030204" pitchFamily="18" charset="0"/>
                              <a:ea typeface="+mn-ea"/>
                              <a:cs typeface="+mn-cs"/>
                              <a:sym typeface="Helvetica Neue"/>
                            </a:rPr>
                          </m:ctrlPr>
                        </m:fPr>
                        <m:num>
                          <m:r>
                            <a:rPr kumimoji="0" lang="en-GB" sz="6000" b="0" i="1" u="none" strike="noStrike" cap="none" spc="0" normalizeH="0" baseline="0" smtClean="0">
                              <a:ln>
                                <a:noFill/>
                              </a:ln>
                              <a:solidFill>
                                <a:srgbClr val="5E5E5E"/>
                              </a:solidFill>
                              <a:effectLst/>
                              <a:uFillTx/>
                              <a:latin typeface="Cambria Math" panose="02040503050406030204" pitchFamily="18" charset="0"/>
                              <a:ea typeface="+mn-ea"/>
                              <a:cs typeface="+mn-cs"/>
                              <a:sym typeface="Helvetica Neue"/>
                            </a:rPr>
                            <m:t>2</m:t>
                          </m:r>
                          <m:r>
                            <a:rPr kumimoji="0" lang="en-GB" sz="6000" b="0" i="1" u="none" strike="noStrike" cap="none" spc="0" normalizeH="0" baseline="0" smtClean="0">
                              <a:ln>
                                <a:noFill/>
                              </a:ln>
                              <a:solidFill>
                                <a:srgbClr val="5E5E5E"/>
                              </a:solidFill>
                              <a:effectLst/>
                              <a:uFillTx/>
                              <a:latin typeface="Cambria Math" panose="02040503050406030204" pitchFamily="18" charset="0"/>
                              <a:ea typeface="+mn-ea"/>
                              <a:cs typeface="+mn-cs"/>
                              <a:sym typeface="Helvetica Neue"/>
                            </a:rPr>
                            <m:t>𝐴𝑓</m:t>
                          </m:r>
                        </m:num>
                        <m:den>
                          <m:r>
                            <a:rPr kumimoji="0" lang="en-GB" sz="6000" b="0" i="1" u="none" strike="noStrike" cap="none" spc="0" normalizeH="0" baseline="0" smtClean="0">
                              <a:ln>
                                <a:noFill/>
                              </a:ln>
                              <a:solidFill>
                                <a:srgbClr val="5E5E5E"/>
                              </a:solidFill>
                              <a:effectLst/>
                              <a:uFillTx/>
                              <a:latin typeface="Cambria Math" panose="02040503050406030204" pitchFamily="18" charset="0"/>
                              <a:ea typeface="+mn-ea"/>
                              <a:cs typeface="+mn-cs"/>
                              <a:sym typeface="Helvetica Neue"/>
                            </a:rPr>
                            <m:t>𝑈</m:t>
                          </m:r>
                        </m:den>
                      </m:f>
                      <m:r>
                        <a:rPr lang="en-US" sz="6000" dirty="0">
                          <a:latin typeface="Cambria Math" panose="02040503050406030204" pitchFamily="18" charset="0"/>
                        </a:rPr>
                        <m:t>=</m:t>
                      </m:r>
                      <m:f>
                        <m:fPr>
                          <m:ctrlPr>
                            <a:rPr lang="en-US" sz="6000" i="1" dirty="0" smtClean="0">
                              <a:latin typeface="Cambria Math" panose="02040503050406030204" pitchFamily="18" charset="0"/>
                            </a:rPr>
                          </m:ctrlPr>
                        </m:fPr>
                        <m:num>
                          <m:r>
                            <a:rPr lang="en-GB" sz="6000" b="0" i="1" dirty="0" smtClean="0">
                              <a:latin typeface="Cambria Math" panose="02040503050406030204" pitchFamily="18" charset="0"/>
                            </a:rPr>
                            <m:t>1</m:t>
                          </m:r>
                        </m:num>
                        <m:den>
                          <m:r>
                            <a:rPr lang="en-GB" sz="6000" b="0" i="1" dirty="0" smtClean="0">
                              <a:latin typeface="Cambria Math" panose="02040503050406030204" pitchFamily="18" charset="0"/>
                            </a:rPr>
                            <m:t>2</m:t>
                          </m:r>
                        </m:den>
                      </m:f>
                      <m:f>
                        <m:fPr>
                          <m:ctrlPr>
                            <a:rPr lang="en-US" sz="6000" i="1" dirty="0" smtClean="0">
                              <a:latin typeface="Cambria Math" panose="02040503050406030204" pitchFamily="18" charset="0"/>
                            </a:rPr>
                          </m:ctrlPr>
                        </m:fPr>
                        <m:num>
                          <m:r>
                            <a:rPr lang="en-GB" sz="6000" b="0" i="1" dirty="0" smtClean="0">
                              <a:latin typeface="Cambria Math" panose="02040503050406030204" pitchFamily="18" charset="0"/>
                            </a:rPr>
                            <m:t>𝑉</m:t>
                          </m:r>
                        </m:num>
                        <m:den>
                          <m:r>
                            <a:rPr lang="en-GB" sz="6000" b="0" i="1" dirty="0" smtClean="0">
                              <a:latin typeface="Cambria Math" panose="02040503050406030204" pitchFamily="18" charset="0"/>
                            </a:rPr>
                            <m:t>𝑈</m:t>
                          </m:r>
                        </m:den>
                      </m:f>
                      <m:r>
                        <a:rPr lang="en-US" sz="6000" i="1" dirty="0" smtClean="0">
                          <a:latin typeface="Cambria Math" panose="02040503050406030204" pitchFamily="18" charset="0"/>
                          <a:ea typeface="Cambria Math" panose="02040503050406030204" pitchFamily="18" charset="0"/>
                        </a:rPr>
                        <m:t>=</m:t>
                      </m:r>
                      <m:f>
                        <m:fPr>
                          <m:ctrlPr>
                            <a:rPr lang="en-US" sz="6000" i="1" dirty="0" smtClean="0">
                              <a:latin typeface="Cambria Math" panose="02040503050406030204" pitchFamily="18" charset="0"/>
                              <a:ea typeface="Cambria Math" panose="02040503050406030204" pitchFamily="18" charset="0"/>
                            </a:rPr>
                          </m:ctrlPr>
                        </m:fPr>
                        <m:num>
                          <m:r>
                            <a:rPr lang="en-GB" sz="6000" b="0" i="1" dirty="0" smtClean="0">
                              <a:latin typeface="Cambria Math" panose="02040503050406030204" pitchFamily="18" charset="0"/>
                              <a:ea typeface="Cambria Math" panose="02040503050406030204" pitchFamily="18" charset="0"/>
                            </a:rPr>
                            <m:t>1</m:t>
                          </m:r>
                        </m:num>
                        <m:den>
                          <m:r>
                            <a:rPr lang="en-GB" sz="6000" b="0" i="1" dirty="0" smtClean="0">
                              <a:latin typeface="Cambria Math" panose="02040503050406030204" pitchFamily="18" charset="0"/>
                              <a:ea typeface="Cambria Math" panose="02040503050406030204" pitchFamily="18" charset="0"/>
                            </a:rPr>
                            <m:t>2</m:t>
                          </m:r>
                        </m:den>
                      </m:f>
                      <m:r>
                        <a:rPr lang="en-US" sz="6000" i="1" dirty="0" smtClean="0">
                          <a:latin typeface="Cambria Math" panose="02040503050406030204" pitchFamily="18" charset="0"/>
                          <a:ea typeface="Cambria Math" panose="02040503050406030204" pitchFamily="18" charset="0"/>
                        </a:rPr>
                        <m:t>𝜆</m:t>
                      </m:r>
                      <m:r>
                        <a:rPr lang="en-GB" sz="6000" b="0" i="1" dirty="0" smtClean="0">
                          <a:latin typeface="Cambria Math" panose="02040503050406030204" pitchFamily="18" charset="0"/>
                          <a:ea typeface="Cambria Math" panose="02040503050406030204" pitchFamily="18" charset="0"/>
                        </a:rPr>
                        <m:t>=</m:t>
                      </m:r>
                      <m:f>
                        <m:fPr>
                          <m:ctrlPr>
                            <a:rPr lang="en-GB" sz="6000" b="0" i="1" dirty="0" smtClean="0">
                              <a:latin typeface="Cambria Math" panose="02040503050406030204" pitchFamily="18" charset="0"/>
                              <a:ea typeface="Cambria Math" panose="02040503050406030204" pitchFamily="18" charset="0"/>
                            </a:rPr>
                          </m:ctrlPr>
                        </m:fPr>
                        <m:num>
                          <m:r>
                            <a:rPr lang="en-GB" sz="6000" b="0" i="1" dirty="0" smtClean="0">
                              <a:latin typeface="Cambria Math" panose="02040503050406030204" pitchFamily="18" charset="0"/>
                              <a:ea typeface="Cambria Math" panose="02040503050406030204" pitchFamily="18" charset="0"/>
                            </a:rPr>
                            <m:t>1</m:t>
                          </m:r>
                        </m:num>
                        <m:den>
                          <m:r>
                            <a:rPr lang="en-GB" sz="6000" b="0" i="1" dirty="0" smtClean="0">
                              <a:latin typeface="Cambria Math" panose="02040503050406030204" pitchFamily="18" charset="0"/>
                              <a:ea typeface="Cambria Math" panose="02040503050406030204" pitchFamily="18" charset="0"/>
                            </a:rPr>
                            <m:t>2</m:t>
                          </m:r>
                        </m:den>
                      </m:f>
                      <m:func>
                        <m:funcPr>
                          <m:ctrlPr>
                            <a:rPr lang="en-GB" sz="6000" b="0" i="1" dirty="0" smtClean="0">
                              <a:latin typeface="Cambria Math" panose="02040503050406030204" pitchFamily="18" charset="0"/>
                              <a:ea typeface="Cambria Math" panose="02040503050406030204" pitchFamily="18" charset="0"/>
                            </a:rPr>
                          </m:ctrlPr>
                        </m:funcPr>
                        <m:fName>
                          <m:r>
                            <m:rPr>
                              <m:sty m:val="p"/>
                            </m:rPr>
                            <a:rPr lang="en-GB" sz="6000" b="0" i="0" dirty="0" smtClean="0">
                              <a:latin typeface="Cambria Math" panose="02040503050406030204" pitchFamily="18" charset="0"/>
                              <a:ea typeface="Cambria Math" panose="02040503050406030204" pitchFamily="18" charset="0"/>
                            </a:rPr>
                            <m:t>tan</m:t>
                          </m:r>
                        </m:fName>
                        <m:e>
                          <m:r>
                            <a:rPr lang="en-GB" sz="6000" b="0" i="1" dirty="0" smtClean="0">
                              <a:latin typeface="Cambria Math" panose="02040503050406030204" pitchFamily="18" charset="0"/>
                              <a:ea typeface="Cambria Math" panose="02040503050406030204" pitchFamily="18" charset="0"/>
                            </a:rPr>
                            <m:t>𝜀</m:t>
                          </m:r>
                        </m:e>
                      </m:func>
                    </m:oMath>
                  </m:oMathPara>
                </a14:m>
                <a:endParaRPr kumimoji="0" lang="en-US" sz="6000" b="0" i="0" u="none" strike="noStrike" cap="none" spc="0" normalizeH="0" baseline="0" dirty="0">
                  <a:ln>
                    <a:noFill/>
                  </a:ln>
                  <a:solidFill>
                    <a:srgbClr val="5E5E5E"/>
                  </a:solidFill>
                  <a:effectLst/>
                  <a:uFillTx/>
                  <a:latin typeface="+mn-lt"/>
                  <a:ea typeface="+mn-ea"/>
                  <a:cs typeface="+mn-cs"/>
                  <a:sym typeface="Helvetica Neue"/>
                </a:endParaRPr>
              </a:p>
            </p:txBody>
          </p:sp>
        </mc:Choice>
        <mc:Fallback xmlns="">
          <p:sp>
            <p:nvSpPr>
              <p:cNvPr id="5" name="TextBox 4">
                <a:extLst>
                  <a:ext uri="{FF2B5EF4-FFF2-40B4-BE49-F238E27FC236}">
                    <a16:creationId xmlns:a16="http://schemas.microsoft.com/office/drawing/2014/main" id="{E2FAF3EF-59EB-BAC4-4AD9-AD02E542AF1A}"/>
                  </a:ext>
                </a:extLst>
              </p:cNvPr>
              <p:cNvSpPr txBox="1">
                <a:spLocks noRot="1" noChangeAspect="1" noMove="1" noResize="1" noEditPoints="1" noAdjustHandles="1" noChangeArrowheads="1" noChangeShapeType="1" noTextEdit="1"/>
              </p:cNvSpPr>
              <p:nvPr/>
            </p:nvSpPr>
            <p:spPr>
              <a:xfrm>
                <a:off x="7890221" y="291792"/>
                <a:ext cx="10602518" cy="1858266"/>
              </a:xfrm>
              <a:prstGeom prst="rect">
                <a:avLst/>
              </a:prstGeom>
              <a:blipFill>
                <a:blip r:embed="rId5"/>
                <a:stretch>
                  <a:fillRect l="-1435" t="-680" b="-10204"/>
                </a:stretch>
              </a:blipFill>
              <a:ln w="12700" cap="flat">
                <a:noFill/>
                <a:miter lim="400000"/>
              </a:ln>
              <a:effectLst/>
            </p:spPr>
            <p:txBody>
              <a:bodyPr/>
              <a:lstStyle/>
              <a:p>
                <a:r>
                  <a:rPr lang="en-US">
                    <a:noFill/>
                  </a:rPr>
                  <a:t> </a:t>
                </a:r>
              </a:p>
            </p:txBody>
          </p:sp>
        </mc:Fallback>
      </mc:AlternateContent>
    </p:spTree>
    <p:extLst>
      <p:ext uri="{BB962C8B-B14F-4D97-AF65-F5344CB8AC3E}">
        <p14:creationId xmlns:p14="http://schemas.microsoft.com/office/powerpoint/2010/main" val="3761653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ineLDR_02">
            <a:hlinkClick r:id="" action="ppaction://media"/>
            <a:extLst>
              <a:ext uri="{FF2B5EF4-FFF2-40B4-BE49-F238E27FC236}">
                <a16:creationId xmlns:a16="http://schemas.microsoft.com/office/drawing/2014/main" id="{DD6B4CA0-9E36-5695-D6D6-C2F81A81DC1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2225" y="9525"/>
            <a:ext cx="25069238" cy="13706474"/>
          </a:xfrm>
          <a:prstGeom prst="rect">
            <a:avLst/>
          </a:prstGeom>
        </p:spPr>
      </p:pic>
      <p:sp>
        <p:nvSpPr>
          <p:cNvPr id="3" name="TextBox 2">
            <a:extLst>
              <a:ext uri="{FF2B5EF4-FFF2-40B4-BE49-F238E27FC236}">
                <a16:creationId xmlns:a16="http://schemas.microsoft.com/office/drawing/2014/main" id="{545BA043-5AF7-9391-3977-C00B21F9D7AB}"/>
              </a:ext>
            </a:extLst>
          </p:cNvPr>
          <p:cNvSpPr txBox="1"/>
          <p:nvPr/>
        </p:nvSpPr>
        <p:spPr>
          <a:xfrm>
            <a:off x="10805242" y="291549"/>
            <a:ext cx="2773515" cy="830997"/>
          </a:xfrm>
          <a:prstGeom prst="rect">
            <a:avLst/>
          </a:prstGeom>
          <a:noFill/>
        </p:spPr>
        <p:txBody>
          <a:bodyPr wrap="none" rtlCol="0">
            <a:spAutoFit/>
          </a:bodyPr>
          <a:lstStyle/>
          <a:p>
            <a:r>
              <a:rPr lang="en-US" sz="4800" dirty="0"/>
              <a:t>Vary LDR</a:t>
            </a:r>
          </a:p>
        </p:txBody>
      </p:sp>
      <p:pic>
        <p:nvPicPr>
          <p:cNvPr id="2" name="Picture 1">
            <a:extLst>
              <a:ext uri="{FF2B5EF4-FFF2-40B4-BE49-F238E27FC236}">
                <a16:creationId xmlns:a16="http://schemas.microsoft.com/office/drawing/2014/main" id="{264AC92B-81C8-E11B-CCC8-D551E3B08E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0672" y="-2825514"/>
            <a:ext cx="17199429" cy="24310454"/>
          </a:xfrm>
          <a:prstGeom prst="rect">
            <a:avLst/>
          </a:prstGeom>
        </p:spPr>
      </p:pic>
    </p:spTree>
    <p:extLst>
      <p:ext uri="{BB962C8B-B14F-4D97-AF65-F5344CB8AC3E}">
        <p14:creationId xmlns:p14="http://schemas.microsoft.com/office/powerpoint/2010/main" val="803550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24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ineLambda_01">
            <a:hlinkClick r:id="" action="ppaction://media"/>
            <a:extLst>
              <a:ext uri="{FF2B5EF4-FFF2-40B4-BE49-F238E27FC236}">
                <a16:creationId xmlns:a16="http://schemas.microsoft.com/office/drawing/2014/main" id="{6216FBE5-7666-77E2-C5BD-32DEAADEB06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699" y="9525"/>
            <a:ext cx="25069238" cy="13706474"/>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8B386A6-237F-BD6C-D512-C2F053F4F658}"/>
                  </a:ext>
                </a:extLst>
              </p:cNvPr>
              <p:cNvSpPr txBox="1"/>
              <p:nvPr/>
            </p:nvSpPr>
            <p:spPr>
              <a:xfrm>
                <a:off x="11594523" y="238539"/>
                <a:ext cx="1905586" cy="830997"/>
              </a:xfrm>
              <a:prstGeom prst="rect">
                <a:avLst/>
              </a:prstGeom>
              <a:noFill/>
            </p:spPr>
            <p:txBody>
              <a:bodyPr wrap="none" rtlCol="0">
                <a:spAutoFit/>
              </a:bodyPr>
              <a:lstStyle/>
              <a:p>
                <a:r>
                  <a:rPr lang="en-US" sz="4800" dirty="0"/>
                  <a:t>Vary </a:t>
                </a:r>
                <a14:m>
                  <m:oMath xmlns:m="http://schemas.openxmlformats.org/officeDocument/2006/math">
                    <m:r>
                      <a:rPr kumimoji="0" lang="en-GB" sz="4800" b="0" i="1"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t>𝜆</m:t>
                    </m:r>
                  </m:oMath>
                </a14:m>
                <a:endParaRPr lang="en-US" sz="4800" dirty="0"/>
              </a:p>
            </p:txBody>
          </p:sp>
        </mc:Choice>
        <mc:Fallback xmlns="">
          <p:sp>
            <p:nvSpPr>
              <p:cNvPr id="3" name="TextBox 2">
                <a:extLst>
                  <a:ext uri="{FF2B5EF4-FFF2-40B4-BE49-F238E27FC236}">
                    <a16:creationId xmlns:a16="http://schemas.microsoft.com/office/drawing/2014/main" id="{C8B386A6-237F-BD6C-D512-C2F053F4F658}"/>
                  </a:ext>
                </a:extLst>
              </p:cNvPr>
              <p:cNvSpPr txBox="1">
                <a:spLocks noRot="1" noChangeAspect="1" noMove="1" noResize="1" noEditPoints="1" noAdjustHandles="1" noChangeArrowheads="1" noChangeShapeType="1" noTextEdit="1"/>
              </p:cNvSpPr>
              <p:nvPr/>
            </p:nvSpPr>
            <p:spPr>
              <a:xfrm>
                <a:off x="11594523" y="238539"/>
                <a:ext cx="1905586" cy="830997"/>
              </a:xfrm>
              <a:prstGeom prst="rect">
                <a:avLst/>
              </a:prstGeom>
              <a:blipFill>
                <a:blip r:embed="rId5"/>
                <a:stretch>
                  <a:fillRect l="-13816" t="-16667" r="-5263" b="-393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F554E4C-9005-20FF-B0F8-D03152494D34}"/>
                  </a:ext>
                </a:extLst>
              </p:cNvPr>
              <p:cNvSpPr txBox="1"/>
              <p:nvPr/>
            </p:nvSpPr>
            <p:spPr>
              <a:xfrm>
                <a:off x="6826478" y="879429"/>
                <a:ext cx="11577721"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14:m>
                  <m:oMathPara xmlns:m="http://schemas.openxmlformats.org/officeDocument/2006/math">
                    <m:oMathParaPr>
                      <m:jc m:val="centerGroup"/>
                    </m:oMathParaPr>
                    <m:oMath xmlns:m="http://schemas.openxmlformats.org/officeDocument/2006/math">
                      <m:r>
                        <a:rPr kumimoji="0" lang="en-GB" sz="6000" b="0" i="1" u="none" strike="noStrike" cap="none" spc="0" normalizeH="0" baseline="0" smtClean="0">
                          <a:ln>
                            <a:noFill/>
                          </a:ln>
                          <a:solidFill>
                            <a:srgbClr val="5E5E5E"/>
                          </a:solidFill>
                          <a:effectLst/>
                          <a:uFillTx/>
                          <a:latin typeface="Cambria Math" panose="02040503050406030204" pitchFamily="18" charset="0"/>
                          <a:ea typeface="+mn-ea"/>
                          <a:cs typeface="+mn-cs"/>
                          <a:sym typeface="Helvetica Neue"/>
                        </a:rPr>
                        <m:t>𝑉</m:t>
                      </m:r>
                      <m:r>
                        <a:rPr kumimoji="0" lang="en-GB" sz="6000" b="0" i="1" u="none" strike="noStrike" cap="none" spc="0" normalizeH="0" baseline="0" smtClean="0">
                          <a:ln>
                            <a:noFill/>
                          </a:ln>
                          <a:solidFill>
                            <a:srgbClr val="5E5E5E"/>
                          </a:solidFill>
                          <a:effectLst/>
                          <a:uFillTx/>
                          <a:latin typeface="Cambria Math" panose="02040503050406030204" pitchFamily="18" charset="0"/>
                          <a:ea typeface="+mn-ea"/>
                          <a:cs typeface="+mn-cs"/>
                          <a:sym typeface="Helvetica Neue"/>
                        </a:rPr>
                        <m:t>=</m:t>
                      </m:r>
                      <m:r>
                        <a:rPr kumimoji="0" lang="en-GB" sz="6000" b="0" i="1" u="none" strike="noStrike" cap="none" spc="0" normalizeH="0" baseline="0" smtClean="0">
                          <a:ln>
                            <a:noFill/>
                          </a:ln>
                          <a:solidFill>
                            <a:srgbClr val="5E5E5E"/>
                          </a:solidFill>
                          <a:effectLst/>
                          <a:uFillTx/>
                          <a:latin typeface="Cambria Math" panose="02040503050406030204" pitchFamily="18" charset="0"/>
                          <a:ea typeface="+mn-ea"/>
                          <a:cs typeface="+mn-cs"/>
                          <a:sym typeface="Helvetica Neue"/>
                        </a:rPr>
                        <m:t>𝑈</m:t>
                      </m:r>
                      <m:r>
                        <a:rPr kumimoji="0" lang="en-GB" sz="6000" b="0" i="1"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t>𝜆</m:t>
                      </m:r>
                      <m:r>
                        <a:rPr kumimoji="0" lang="en-GB" sz="6000" b="0" i="1"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t>=</m:t>
                      </m:r>
                      <m:r>
                        <a:rPr kumimoji="0" lang="en-GB" sz="6000" b="0" i="1"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t>𝑈</m:t>
                      </m:r>
                      <m:func>
                        <m:funcPr>
                          <m:ctrlPr>
                            <a:rPr kumimoji="0" lang="en-GB" sz="6000" b="0" i="1"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ctrlPr>
                        </m:funcPr>
                        <m:fName>
                          <m:r>
                            <m:rPr>
                              <m:sty m:val="p"/>
                            </m:rPr>
                            <a:rPr kumimoji="0" lang="en-GB" sz="6000" b="0" i="0"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t>tan</m:t>
                          </m:r>
                        </m:fName>
                        <m:e>
                          <m:r>
                            <a:rPr kumimoji="0" lang="en-GB" sz="6000" b="0" i="1"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t>𝜀</m:t>
                          </m:r>
                        </m:e>
                      </m:func>
                      <m:r>
                        <a:rPr kumimoji="0" lang="en-GB" sz="6000" b="0" i="1"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t>=4</m:t>
                      </m:r>
                      <m:r>
                        <a:rPr kumimoji="0" lang="en-GB" sz="6000" b="0" i="1"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t>𝐴𝑓</m:t>
                      </m:r>
                      <m:r>
                        <a:rPr kumimoji="0" lang="en-GB" sz="6000" b="0" i="1"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t>=2</m:t>
                      </m:r>
                      <m:r>
                        <a:rPr kumimoji="0" lang="en-GB" sz="6000" b="0" i="1"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t>𝑈</m:t>
                      </m:r>
                      <m:r>
                        <a:rPr kumimoji="0" lang="en-GB" sz="6000" b="0" i="1"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t> </m:t>
                      </m:r>
                      <m:r>
                        <a:rPr kumimoji="0" lang="en-GB" sz="6000" b="0" i="1" u="none" strike="noStrike" cap="none" spc="0" normalizeH="0" baseline="0" smtClean="0">
                          <a:ln>
                            <a:noFill/>
                          </a:ln>
                          <a:solidFill>
                            <a:srgbClr val="5E5E5E"/>
                          </a:solidFill>
                          <a:effectLst/>
                          <a:uFillTx/>
                          <a:latin typeface="Cambria Math" panose="02040503050406030204" pitchFamily="18" charset="0"/>
                          <a:ea typeface="Cambria Math" panose="02040503050406030204" pitchFamily="18" charset="0"/>
                          <a:sym typeface="Helvetica Neue"/>
                        </a:rPr>
                        <m:t>𝑆𝑡</m:t>
                      </m:r>
                    </m:oMath>
                  </m:oMathPara>
                </a14:m>
                <a:endParaRPr kumimoji="0" lang="en-US" sz="6000" b="0" i="0" u="none" strike="noStrike" cap="none" spc="0" normalizeH="0" baseline="0" dirty="0">
                  <a:ln>
                    <a:noFill/>
                  </a:ln>
                  <a:solidFill>
                    <a:srgbClr val="5E5E5E"/>
                  </a:solidFill>
                  <a:effectLst/>
                  <a:uFillTx/>
                  <a:latin typeface="+mn-lt"/>
                  <a:ea typeface="+mn-ea"/>
                  <a:cs typeface="+mn-cs"/>
                  <a:sym typeface="Helvetica Neue"/>
                </a:endParaRPr>
              </a:p>
            </p:txBody>
          </p:sp>
        </mc:Choice>
        <mc:Fallback xmlns="">
          <p:sp>
            <p:nvSpPr>
              <p:cNvPr id="4" name="TextBox 3">
                <a:extLst>
                  <a:ext uri="{FF2B5EF4-FFF2-40B4-BE49-F238E27FC236}">
                    <a16:creationId xmlns:a16="http://schemas.microsoft.com/office/drawing/2014/main" id="{9F554E4C-9005-20FF-B0F8-D03152494D34}"/>
                  </a:ext>
                </a:extLst>
              </p:cNvPr>
              <p:cNvSpPr txBox="1">
                <a:spLocks noRot="1" noChangeAspect="1" noMove="1" noResize="1" noEditPoints="1" noAdjustHandles="1" noChangeArrowheads="1" noChangeShapeType="1" noTextEdit="1"/>
              </p:cNvSpPr>
              <p:nvPr/>
            </p:nvSpPr>
            <p:spPr>
              <a:xfrm>
                <a:off x="6826478" y="879429"/>
                <a:ext cx="11577721" cy="1025922"/>
              </a:xfrm>
              <a:prstGeom prst="rect">
                <a:avLst/>
              </a:prstGeom>
              <a:blipFill>
                <a:blip r:embed="rId6"/>
                <a:stretch>
                  <a:fillRect b="-31707"/>
                </a:stretch>
              </a:blipFill>
              <a:ln w="12700" cap="flat">
                <a:noFill/>
                <a:miter lim="400000"/>
              </a:ln>
              <a:effectLst/>
            </p:spPr>
            <p:txBody>
              <a:bodyPr/>
              <a:lstStyle/>
              <a:p>
                <a:r>
                  <a:rPr lang="en-US">
                    <a:noFill/>
                  </a:rPr>
                  <a:t> </a:t>
                </a:r>
              </a:p>
            </p:txBody>
          </p:sp>
        </mc:Fallback>
      </mc:AlternateContent>
      <p:pic>
        <p:nvPicPr>
          <p:cNvPr id="5" name="Picture 4">
            <a:extLst>
              <a:ext uri="{FF2B5EF4-FFF2-40B4-BE49-F238E27FC236}">
                <a16:creationId xmlns:a16="http://schemas.microsoft.com/office/drawing/2014/main" id="{1E83291F-97BF-DDE2-985F-EFE07A6966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20672" y="-2825514"/>
            <a:ext cx="17199429" cy="24310454"/>
          </a:xfrm>
          <a:prstGeom prst="rect">
            <a:avLst/>
          </a:prstGeom>
        </p:spPr>
      </p:pic>
    </p:spTree>
    <p:extLst>
      <p:ext uri="{BB962C8B-B14F-4D97-AF65-F5344CB8AC3E}">
        <p14:creationId xmlns:p14="http://schemas.microsoft.com/office/powerpoint/2010/main" val="427671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88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black background with red lines&#10;&#10;Description automatically generated">
            <a:extLst>
              <a:ext uri="{FF2B5EF4-FFF2-40B4-BE49-F238E27FC236}">
                <a16:creationId xmlns:a16="http://schemas.microsoft.com/office/drawing/2014/main" id="{A03DC227-6FED-2610-415C-C8D2346C6D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6870" y="-14045169"/>
            <a:ext cx="26376398" cy="37281600"/>
          </a:xfrm>
          <a:prstGeom prst="rect">
            <a:avLst/>
          </a:prstGeom>
        </p:spPr>
      </p:pic>
    </p:spTree>
    <p:extLst>
      <p:ext uri="{BB962C8B-B14F-4D97-AF65-F5344CB8AC3E}">
        <p14:creationId xmlns:p14="http://schemas.microsoft.com/office/powerpoint/2010/main" val="1493893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background with red lines&#10;&#10;Description automatically generated">
            <a:extLst>
              <a:ext uri="{FF2B5EF4-FFF2-40B4-BE49-F238E27FC236}">
                <a16:creationId xmlns:a16="http://schemas.microsoft.com/office/drawing/2014/main" id="{CD1B13BF-418C-8646-7ECD-C8A0ED8A49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6870" y="-14045169"/>
            <a:ext cx="26376398" cy="37281600"/>
          </a:xfrm>
          <a:prstGeom prst="rect">
            <a:avLst/>
          </a:prstGeom>
        </p:spPr>
      </p:pic>
    </p:spTree>
    <p:extLst>
      <p:ext uri="{BB962C8B-B14F-4D97-AF65-F5344CB8AC3E}">
        <p14:creationId xmlns:p14="http://schemas.microsoft.com/office/powerpoint/2010/main" val="3180380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creen shot of a graph&#10;&#10;Description automatically generated">
            <a:extLst>
              <a:ext uri="{FF2B5EF4-FFF2-40B4-BE49-F238E27FC236}">
                <a16:creationId xmlns:a16="http://schemas.microsoft.com/office/drawing/2014/main" id="{E2DC79AF-BF0A-4AFE-C614-C027B72DBA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2869" y="-14045169"/>
            <a:ext cx="26376400" cy="37281600"/>
          </a:xfrm>
          <a:prstGeom prst="rect">
            <a:avLst/>
          </a:prstGeom>
        </p:spPr>
      </p:pic>
    </p:spTree>
    <p:extLst>
      <p:ext uri="{BB962C8B-B14F-4D97-AF65-F5344CB8AC3E}">
        <p14:creationId xmlns:p14="http://schemas.microsoft.com/office/powerpoint/2010/main" val="4005491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FF2B5EF4-FFF2-40B4-BE49-F238E27FC236}">
                <a16:creationId xmlns:a16="http://schemas.microsoft.com/office/drawing/2014/main" id="{1029ECA4-E525-1031-94DE-72171994BC8A}"/>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41F4F2DA-96E0-A196-2031-2BCCEADEBFA7}"/>
              </a:ext>
            </a:extLst>
          </p:cNvPr>
          <p:cNvPicPr>
            <a:picLocks noChangeAspect="1"/>
          </p:cNvPicPr>
          <p:nvPr/>
        </p:nvPicPr>
        <p:blipFill>
          <a:blip r:embed="rId2"/>
          <a:stretch>
            <a:fillRect/>
          </a:stretch>
        </p:blipFill>
        <p:spPr>
          <a:xfrm>
            <a:off x="5889283" y="1284702"/>
            <a:ext cx="12300633" cy="10841796"/>
          </a:xfrm>
          <a:prstGeom prst="rect">
            <a:avLst/>
          </a:prstGeom>
        </p:spPr>
      </p:pic>
      <p:sp>
        <p:nvSpPr>
          <p:cNvPr id="5" name="TextBox 4">
            <a:extLst>
              <a:ext uri="{FF2B5EF4-FFF2-40B4-BE49-F238E27FC236}">
                <a16:creationId xmlns:a16="http://schemas.microsoft.com/office/drawing/2014/main" id="{3E1793E8-E701-F6DF-B421-C29E9E516501}"/>
              </a:ext>
            </a:extLst>
          </p:cNvPr>
          <p:cNvSpPr txBox="1"/>
          <p:nvPr/>
        </p:nvSpPr>
        <p:spPr>
          <a:xfrm>
            <a:off x="20859107" y="808179"/>
            <a:ext cx="2888611"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4000" b="0" i="0" u="none" strike="noStrike" cap="none" spc="0" normalizeH="0" baseline="0">
                <a:ln>
                  <a:noFill/>
                </a:ln>
                <a:solidFill>
                  <a:srgbClr val="5E5E5E"/>
                </a:solidFill>
                <a:effectLst/>
                <a:uFillTx/>
                <a:latin typeface="+mn-lt"/>
                <a:ea typeface="+mn-ea"/>
                <a:cs typeface="+mn-cs"/>
                <a:sym typeface="Helvetica Neue"/>
              </a:rPr>
              <a:t>Webb, 1984</a:t>
            </a:r>
            <a:endParaRPr kumimoji="0" lang="en-US" sz="4000" b="0" i="0" u="none" strike="noStrike" cap="none" spc="0" normalizeH="0" baseline="0" dirty="0">
              <a:ln>
                <a:noFill/>
              </a:ln>
              <a:solidFill>
                <a:srgbClr val="5E5E5E"/>
              </a:solidFill>
              <a:effectLst/>
              <a:uFillTx/>
              <a:latin typeface="+mn-lt"/>
              <a:ea typeface="+mn-ea"/>
              <a:cs typeface="+mn-cs"/>
              <a:sym typeface="Helvetica Neue"/>
            </a:endParaRPr>
          </a:p>
        </p:txBody>
      </p:sp>
      <p:sp>
        <p:nvSpPr>
          <p:cNvPr id="3" name="Up-down Arrow 2">
            <a:extLst>
              <a:ext uri="{FF2B5EF4-FFF2-40B4-BE49-F238E27FC236}">
                <a16:creationId xmlns:a16="http://schemas.microsoft.com/office/drawing/2014/main" id="{41CB517D-A3BC-29D1-92CD-264744688277}"/>
              </a:ext>
            </a:extLst>
          </p:cNvPr>
          <p:cNvSpPr/>
          <p:nvPr/>
        </p:nvSpPr>
        <p:spPr>
          <a:xfrm rot="1816926">
            <a:off x="8793099" y="2495271"/>
            <a:ext cx="585395" cy="7671266"/>
          </a:xfrm>
          <a:prstGeom prst="upDownArrow">
            <a:avLst/>
          </a:prstGeom>
          <a:solidFill>
            <a:srgbClr val="FF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8" name="TextBox 7">
            <a:extLst>
              <a:ext uri="{FF2B5EF4-FFF2-40B4-BE49-F238E27FC236}">
                <a16:creationId xmlns:a16="http://schemas.microsoft.com/office/drawing/2014/main" id="{859BACDD-FAF1-9A2C-2802-E120D8009986}"/>
              </a:ext>
            </a:extLst>
          </p:cNvPr>
          <p:cNvSpPr txBox="1"/>
          <p:nvPr/>
        </p:nvSpPr>
        <p:spPr>
          <a:xfrm>
            <a:off x="21322485" y="1779728"/>
            <a:ext cx="1870705"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5E5E5E"/>
                </a:solidFill>
                <a:effectLst/>
                <a:uFillTx/>
                <a:latin typeface="+mn-lt"/>
                <a:ea typeface="+mn-ea"/>
                <a:cs typeface="+mn-cs"/>
                <a:sym typeface="Helvetica Neue"/>
              </a:rPr>
              <a:t>[Kara </a:t>
            </a:r>
            <a:r>
              <a:rPr kumimoji="0" lang="en-US" sz="2400" b="0" i="0" u="none" strike="noStrike" cap="none" spc="0" normalizeH="0" baseline="0" dirty="0" err="1">
                <a:ln>
                  <a:noFill/>
                </a:ln>
                <a:solidFill>
                  <a:srgbClr val="5E5E5E"/>
                </a:solidFill>
                <a:effectLst/>
                <a:uFillTx/>
                <a:latin typeface="+mn-lt"/>
                <a:ea typeface="+mn-ea"/>
                <a:cs typeface="+mn-cs"/>
                <a:sym typeface="Helvetica Neue"/>
              </a:rPr>
              <a:t>Feilich</a:t>
            </a:r>
            <a:r>
              <a:rPr kumimoji="0" lang="en-US" sz="2400" b="0" i="0" u="none" strike="noStrike" cap="none" spc="0" normalizeH="0" baseline="0" dirty="0">
                <a:ln>
                  <a:noFill/>
                </a:ln>
                <a:solidFill>
                  <a:srgbClr val="5E5E5E"/>
                </a:solidFill>
                <a:effectLst/>
                <a:uFillTx/>
                <a:latin typeface="+mn-lt"/>
                <a:ea typeface="+mn-ea"/>
                <a:cs typeface="+mn-cs"/>
                <a:sym typeface="Helvetica Neue"/>
              </a:rPr>
              <a:t>]</a:t>
            </a:r>
          </a:p>
        </p:txBody>
      </p:sp>
    </p:spTree>
    <p:extLst>
      <p:ext uri="{BB962C8B-B14F-4D97-AF65-F5344CB8AC3E}">
        <p14:creationId xmlns:p14="http://schemas.microsoft.com/office/powerpoint/2010/main" val="226962245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98B7A3-3209-A930-FCC4-F172A876C2A7}"/>
              </a:ext>
            </a:extLst>
          </p:cNvPr>
          <p:cNvPicPr>
            <a:picLocks noChangeAspect="1"/>
          </p:cNvPicPr>
          <p:nvPr/>
        </p:nvPicPr>
        <p:blipFill>
          <a:blip r:embed="rId2"/>
          <a:stretch>
            <a:fillRect/>
          </a:stretch>
        </p:blipFill>
        <p:spPr>
          <a:xfrm>
            <a:off x="4256936" y="3175000"/>
            <a:ext cx="7658100" cy="7366000"/>
          </a:xfrm>
          <a:prstGeom prst="rect">
            <a:avLst/>
          </a:prstGeom>
        </p:spPr>
      </p:pic>
      <p:pic>
        <p:nvPicPr>
          <p:cNvPr id="6" name="Picture 5">
            <a:extLst>
              <a:ext uri="{FF2B5EF4-FFF2-40B4-BE49-F238E27FC236}">
                <a16:creationId xmlns:a16="http://schemas.microsoft.com/office/drawing/2014/main" id="{E9D08C28-0B60-2A68-9504-B99B8C803DDF}"/>
              </a:ext>
            </a:extLst>
          </p:cNvPr>
          <p:cNvPicPr>
            <a:picLocks noChangeAspect="1"/>
          </p:cNvPicPr>
          <p:nvPr/>
        </p:nvPicPr>
        <p:blipFill>
          <a:blip r:embed="rId3"/>
          <a:stretch>
            <a:fillRect/>
          </a:stretch>
        </p:blipFill>
        <p:spPr>
          <a:xfrm>
            <a:off x="14008379" y="3175000"/>
            <a:ext cx="7658100" cy="7366000"/>
          </a:xfrm>
          <a:prstGeom prst="rect">
            <a:avLst/>
          </a:prstGeom>
        </p:spPr>
      </p:pic>
      <p:pic>
        <p:nvPicPr>
          <p:cNvPr id="7" name="Picture 6">
            <a:extLst>
              <a:ext uri="{FF2B5EF4-FFF2-40B4-BE49-F238E27FC236}">
                <a16:creationId xmlns:a16="http://schemas.microsoft.com/office/drawing/2014/main" id="{C8C00616-673C-BC1B-129E-010C4902B730}"/>
              </a:ext>
            </a:extLst>
          </p:cNvPr>
          <p:cNvPicPr>
            <a:picLocks noChangeAspect="1"/>
          </p:cNvPicPr>
          <p:nvPr/>
        </p:nvPicPr>
        <p:blipFill>
          <a:blip r:embed="rId4"/>
          <a:stretch>
            <a:fillRect/>
          </a:stretch>
        </p:blipFill>
        <p:spPr>
          <a:xfrm>
            <a:off x="0" y="552450"/>
            <a:ext cx="2908300" cy="5245100"/>
          </a:xfrm>
          <a:prstGeom prst="rect">
            <a:avLst/>
          </a:prstGeom>
        </p:spPr>
      </p:pic>
      <p:sp>
        <p:nvSpPr>
          <p:cNvPr id="10" name="TextBox 9">
            <a:extLst>
              <a:ext uri="{FF2B5EF4-FFF2-40B4-BE49-F238E27FC236}">
                <a16:creationId xmlns:a16="http://schemas.microsoft.com/office/drawing/2014/main" id="{7E0E9E8D-3E27-63A6-1133-BA7EBF20CD85}"/>
              </a:ext>
            </a:extLst>
          </p:cNvPr>
          <p:cNvSpPr txBox="1"/>
          <p:nvPr/>
        </p:nvSpPr>
        <p:spPr>
          <a:xfrm>
            <a:off x="905034" y="12027005"/>
            <a:ext cx="3358292"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3200" b="0" i="0" u="none" strike="noStrike" cap="none" spc="0" normalizeH="0" baseline="0" dirty="0" err="1">
                <a:ln>
                  <a:noFill/>
                </a:ln>
                <a:solidFill>
                  <a:srgbClr val="5E5E5E"/>
                </a:solidFill>
                <a:effectLst/>
                <a:uFillTx/>
                <a:latin typeface="+mn-lt"/>
                <a:ea typeface="+mn-ea"/>
                <a:cs typeface="+mn-cs"/>
                <a:sym typeface="Helvetica Neue"/>
              </a:rPr>
              <a:t>Pennycuick</a:t>
            </a:r>
            <a:r>
              <a:rPr lang="en-US" sz="3200" dirty="0"/>
              <a:t>, 1989</a:t>
            </a:r>
            <a:endParaRPr kumimoji="0" lang="en-US" sz="3200" b="0" i="0" u="none" strike="noStrike" cap="none" spc="0" normalizeH="0" baseline="0" dirty="0">
              <a:ln>
                <a:noFill/>
              </a:ln>
              <a:solidFill>
                <a:srgbClr val="5E5E5E"/>
              </a:solidFill>
              <a:effectLst/>
              <a:uFillTx/>
              <a:latin typeface="+mn-lt"/>
              <a:ea typeface="+mn-ea"/>
              <a:cs typeface="+mn-cs"/>
              <a:sym typeface="Helvetica Neue"/>
            </a:endParaRPr>
          </a:p>
        </p:txBody>
      </p:sp>
    </p:spTree>
    <p:extLst>
      <p:ext uri="{BB962C8B-B14F-4D97-AF65-F5344CB8AC3E}">
        <p14:creationId xmlns:p14="http://schemas.microsoft.com/office/powerpoint/2010/main" val="101007446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98B7A3-3209-A930-FCC4-F172A876C2A7}"/>
              </a:ext>
            </a:extLst>
          </p:cNvPr>
          <p:cNvPicPr>
            <a:picLocks noChangeAspect="1"/>
          </p:cNvPicPr>
          <p:nvPr/>
        </p:nvPicPr>
        <p:blipFill>
          <a:blip r:embed="rId2"/>
          <a:stretch>
            <a:fillRect/>
          </a:stretch>
        </p:blipFill>
        <p:spPr>
          <a:xfrm>
            <a:off x="4256936" y="3175000"/>
            <a:ext cx="7658100" cy="7366000"/>
          </a:xfrm>
          <a:prstGeom prst="rect">
            <a:avLst/>
          </a:prstGeom>
        </p:spPr>
      </p:pic>
      <p:pic>
        <p:nvPicPr>
          <p:cNvPr id="6" name="Picture 5">
            <a:extLst>
              <a:ext uri="{FF2B5EF4-FFF2-40B4-BE49-F238E27FC236}">
                <a16:creationId xmlns:a16="http://schemas.microsoft.com/office/drawing/2014/main" id="{E9D08C28-0B60-2A68-9504-B99B8C803DDF}"/>
              </a:ext>
            </a:extLst>
          </p:cNvPr>
          <p:cNvPicPr>
            <a:picLocks noChangeAspect="1"/>
          </p:cNvPicPr>
          <p:nvPr/>
        </p:nvPicPr>
        <p:blipFill>
          <a:blip r:embed="rId3"/>
          <a:stretch>
            <a:fillRect/>
          </a:stretch>
        </p:blipFill>
        <p:spPr>
          <a:xfrm>
            <a:off x="14008379" y="3175000"/>
            <a:ext cx="7658100" cy="7366000"/>
          </a:xfrm>
          <a:prstGeom prst="rect">
            <a:avLst/>
          </a:prstGeom>
        </p:spPr>
      </p:pic>
      <p:pic>
        <p:nvPicPr>
          <p:cNvPr id="7" name="Picture 6">
            <a:extLst>
              <a:ext uri="{FF2B5EF4-FFF2-40B4-BE49-F238E27FC236}">
                <a16:creationId xmlns:a16="http://schemas.microsoft.com/office/drawing/2014/main" id="{C8C00616-673C-BC1B-129E-010C4902B730}"/>
              </a:ext>
            </a:extLst>
          </p:cNvPr>
          <p:cNvPicPr>
            <a:picLocks noChangeAspect="1"/>
          </p:cNvPicPr>
          <p:nvPr/>
        </p:nvPicPr>
        <p:blipFill>
          <a:blip r:embed="rId4"/>
          <a:stretch>
            <a:fillRect/>
          </a:stretch>
        </p:blipFill>
        <p:spPr>
          <a:xfrm>
            <a:off x="0" y="552450"/>
            <a:ext cx="2908300" cy="5245100"/>
          </a:xfrm>
          <a:prstGeom prst="rect">
            <a:avLst/>
          </a:prstGeom>
        </p:spPr>
      </p:pic>
      <p:sp>
        <p:nvSpPr>
          <p:cNvPr id="9" name="TextBox 8">
            <a:extLst>
              <a:ext uri="{FF2B5EF4-FFF2-40B4-BE49-F238E27FC236}">
                <a16:creationId xmlns:a16="http://schemas.microsoft.com/office/drawing/2014/main" id="{4B00325E-E362-F573-78D1-398C911697D7}"/>
              </a:ext>
            </a:extLst>
          </p:cNvPr>
          <p:cNvSpPr txBox="1"/>
          <p:nvPr/>
        </p:nvSpPr>
        <p:spPr>
          <a:xfrm>
            <a:off x="8189844" y="11267158"/>
            <a:ext cx="14988208" cy="17543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3600" dirty="0">
                <a:effectLst/>
                <a:latin typeface="Aptos" panose="020B0004020202020204" pitchFamily="34" charset="0"/>
                <a:ea typeface="Times New Roman" panose="02020603050405020304" pitchFamily="18" charset="0"/>
                <a:cs typeface="Times New Roman" panose="02020603050405020304" pitchFamily="18" charset="0"/>
              </a:rPr>
              <a:t>“</a:t>
            </a:r>
            <a:r>
              <a:rPr lang="en-GB" sz="3600" i="1" dirty="0">
                <a:effectLst/>
                <a:latin typeface="Aptos" panose="020B0004020202020204" pitchFamily="34" charset="0"/>
                <a:ea typeface="Times New Roman" panose="02020603050405020304" pitchFamily="18" charset="0"/>
                <a:cs typeface="Times New Roman" panose="02020603050405020304" pitchFamily="18" charset="0"/>
              </a:rPr>
              <a:t>The vulture’s extremely broad wing is not ideal for any aspect of soaring except climbing in very narrow thermals. One probably should look at other aspects of performance, such as take-off, to account for it”.</a:t>
            </a:r>
            <a:r>
              <a:rPr lang="en-GB" sz="3600" dirty="0">
                <a:effectLst/>
              </a:rPr>
              <a:t> </a:t>
            </a:r>
            <a:endParaRPr lang="en-US" sz="3600" dirty="0"/>
          </a:p>
        </p:txBody>
      </p:sp>
      <p:sp>
        <p:nvSpPr>
          <p:cNvPr id="10" name="TextBox 9">
            <a:extLst>
              <a:ext uri="{FF2B5EF4-FFF2-40B4-BE49-F238E27FC236}">
                <a16:creationId xmlns:a16="http://schemas.microsoft.com/office/drawing/2014/main" id="{7E0E9E8D-3E27-63A6-1133-BA7EBF20CD85}"/>
              </a:ext>
            </a:extLst>
          </p:cNvPr>
          <p:cNvSpPr txBox="1"/>
          <p:nvPr/>
        </p:nvSpPr>
        <p:spPr>
          <a:xfrm>
            <a:off x="905034" y="12027005"/>
            <a:ext cx="3358292"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3200" b="0" i="0" u="none" strike="noStrike" cap="none" spc="0" normalizeH="0" baseline="0" dirty="0" err="1">
                <a:ln>
                  <a:noFill/>
                </a:ln>
                <a:solidFill>
                  <a:srgbClr val="5E5E5E"/>
                </a:solidFill>
                <a:effectLst/>
                <a:uFillTx/>
                <a:latin typeface="+mn-lt"/>
                <a:ea typeface="+mn-ea"/>
                <a:cs typeface="+mn-cs"/>
                <a:sym typeface="Helvetica Neue"/>
              </a:rPr>
              <a:t>Pennycuick</a:t>
            </a:r>
            <a:r>
              <a:rPr lang="en-US" sz="3200" dirty="0"/>
              <a:t>, 1989</a:t>
            </a:r>
            <a:endParaRPr kumimoji="0" lang="en-US" sz="3200" b="0" i="0" u="none" strike="noStrike" cap="none" spc="0" normalizeH="0" baseline="0" dirty="0">
              <a:ln>
                <a:noFill/>
              </a:ln>
              <a:solidFill>
                <a:srgbClr val="5E5E5E"/>
              </a:solidFill>
              <a:effectLst/>
              <a:uFillTx/>
              <a:latin typeface="+mn-lt"/>
              <a:ea typeface="+mn-ea"/>
              <a:cs typeface="+mn-cs"/>
              <a:sym typeface="Helvetica Neue"/>
            </a:endParaRPr>
          </a:p>
        </p:txBody>
      </p:sp>
    </p:spTree>
    <p:extLst>
      <p:ext uri="{BB962C8B-B14F-4D97-AF65-F5344CB8AC3E}">
        <p14:creationId xmlns:p14="http://schemas.microsoft.com/office/powerpoint/2010/main" val="1172186319"/>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tage_01">
            <a:hlinkClick r:id="" action="ppaction://media"/>
            <a:extLst>
              <a:ext uri="{FF2B5EF4-FFF2-40B4-BE49-F238E27FC236}">
                <a16:creationId xmlns:a16="http://schemas.microsoft.com/office/drawing/2014/main" id="{EC87ED7A-4910-715B-402D-163248C0B44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700" y="12700"/>
            <a:ext cx="25063428" cy="13703300"/>
          </a:xfrm>
          <a:prstGeom prst="rect">
            <a:avLst/>
          </a:prstGeom>
        </p:spPr>
      </p:pic>
      <p:sp>
        <p:nvSpPr>
          <p:cNvPr id="3" name="TextBox 2">
            <a:extLst>
              <a:ext uri="{FF2B5EF4-FFF2-40B4-BE49-F238E27FC236}">
                <a16:creationId xmlns:a16="http://schemas.microsoft.com/office/drawing/2014/main" id="{81748C16-98D1-E7DD-FDB6-7C98D8EF899A}"/>
              </a:ext>
            </a:extLst>
          </p:cNvPr>
          <p:cNvSpPr txBox="1"/>
          <p:nvPr/>
        </p:nvSpPr>
        <p:spPr>
          <a:xfrm>
            <a:off x="10457945" y="656720"/>
            <a:ext cx="4172937" cy="830997"/>
          </a:xfrm>
          <a:prstGeom prst="rect">
            <a:avLst/>
          </a:prstGeom>
          <a:noFill/>
        </p:spPr>
        <p:txBody>
          <a:bodyPr wrap="none" rtlCol="0">
            <a:spAutoFit/>
          </a:bodyPr>
          <a:lstStyle/>
          <a:p>
            <a:r>
              <a:rPr lang="en-US" sz="4800" dirty="0"/>
              <a:t>Going faster…</a:t>
            </a:r>
          </a:p>
        </p:txBody>
      </p:sp>
      <p:pic>
        <p:nvPicPr>
          <p:cNvPr id="4" name="Picture 3">
            <a:extLst>
              <a:ext uri="{FF2B5EF4-FFF2-40B4-BE49-F238E27FC236}">
                <a16:creationId xmlns:a16="http://schemas.microsoft.com/office/drawing/2014/main" id="{05B6DF81-11A9-3140-58DD-644C379F14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0672" y="-2825514"/>
            <a:ext cx="17199429" cy="24310454"/>
          </a:xfrm>
          <a:prstGeom prst="rect">
            <a:avLst/>
          </a:prstGeom>
        </p:spPr>
      </p:pic>
    </p:spTree>
    <p:extLst>
      <p:ext uri="{BB962C8B-B14F-4D97-AF65-F5344CB8AC3E}">
        <p14:creationId xmlns:p14="http://schemas.microsoft.com/office/powerpoint/2010/main" val="2514268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tage_02">
            <a:hlinkClick r:id="" action="ppaction://media"/>
            <a:extLst>
              <a:ext uri="{FF2B5EF4-FFF2-40B4-BE49-F238E27FC236}">
                <a16:creationId xmlns:a16="http://schemas.microsoft.com/office/drawing/2014/main" id="{3215EEF9-B356-0A14-0C63-8AE8F0F3F3F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876" y="12700"/>
            <a:ext cx="25063428" cy="13703300"/>
          </a:xfrm>
          <a:prstGeom prst="rect">
            <a:avLst/>
          </a:prstGeom>
        </p:spPr>
      </p:pic>
      <p:sp>
        <p:nvSpPr>
          <p:cNvPr id="3" name="TextBox 2">
            <a:extLst>
              <a:ext uri="{FF2B5EF4-FFF2-40B4-BE49-F238E27FC236}">
                <a16:creationId xmlns:a16="http://schemas.microsoft.com/office/drawing/2014/main" id="{64D07C5C-A1EE-1841-D348-34B74CAC1FE5}"/>
              </a:ext>
            </a:extLst>
          </p:cNvPr>
          <p:cNvSpPr txBox="1"/>
          <p:nvPr/>
        </p:nvSpPr>
        <p:spPr>
          <a:xfrm>
            <a:off x="10067584" y="792187"/>
            <a:ext cx="4960011" cy="830997"/>
          </a:xfrm>
          <a:prstGeom prst="rect">
            <a:avLst/>
          </a:prstGeom>
          <a:noFill/>
        </p:spPr>
        <p:txBody>
          <a:bodyPr wrap="none" rtlCol="0">
            <a:spAutoFit/>
          </a:bodyPr>
          <a:lstStyle/>
          <a:p>
            <a:r>
              <a:rPr lang="en-US" sz="4800" dirty="0"/>
              <a:t>Getting smaller…</a:t>
            </a:r>
          </a:p>
        </p:txBody>
      </p:sp>
      <p:pic>
        <p:nvPicPr>
          <p:cNvPr id="4" name="Picture 3">
            <a:extLst>
              <a:ext uri="{FF2B5EF4-FFF2-40B4-BE49-F238E27FC236}">
                <a16:creationId xmlns:a16="http://schemas.microsoft.com/office/drawing/2014/main" id="{B924C8D1-7DA2-2E26-C0E6-9008FCC303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0672" y="-2825514"/>
            <a:ext cx="17199429" cy="24310454"/>
          </a:xfrm>
          <a:prstGeom prst="rect">
            <a:avLst/>
          </a:prstGeom>
        </p:spPr>
      </p:pic>
    </p:spTree>
    <p:extLst>
      <p:ext uri="{BB962C8B-B14F-4D97-AF65-F5344CB8AC3E}">
        <p14:creationId xmlns:p14="http://schemas.microsoft.com/office/powerpoint/2010/main" val="2640253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A329A06-E1B2-5B30-3229-ED6636C129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4443" y="-2467763"/>
            <a:ext cx="15245189" cy="21548243"/>
          </a:xfrm>
          <a:prstGeom prst="rect">
            <a:avLst/>
          </a:prstGeom>
        </p:spPr>
      </p:pic>
      <p:pic>
        <p:nvPicPr>
          <p:cNvPr id="13" name="Picture 12">
            <a:extLst>
              <a:ext uri="{FF2B5EF4-FFF2-40B4-BE49-F238E27FC236}">
                <a16:creationId xmlns:a16="http://schemas.microsoft.com/office/drawing/2014/main" id="{68635496-DA5C-2EF9-5D63-007C130569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4443" y="-2467763"/>
            <a:ext cx="15245189" cy="21548243"/>
          </a:xfrm>
          <a:prstGeom prst="rect">
            <a:avLst/>
          </a:prstGeom>
        </p:spPr>
      </p:pic>
      <p:pic>
        <p:nvPicPr>
          <p:cNvPr id="5" name="Picture 4">
            <a:extLst>
              <a:ext uri="{FF2B5EF4-FFF2-40B4-BE49-F238E27FC236}">
                <a16:creationId xmlns:a16="http://schemas.microsoft.com/office/drawing/2014/main" id="{F04FD42B-6545-F172-91A1-68706D3EF8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4443" y="-2467763"/>
            <a:ext cx="15245189" cy="21548243"/>
          </a:xfrm>
          <a:prstGeom prst="rect">
            <a:avLst/>
          </a:prstGeom>
        </p:spPr>
      </p:pic>
      <p:pic>
        <p:nvPicPr>
          <p:cNvPr id="9" name="Picture 8">
            <a:extLst>
              <a:ext uri="{FF2B5EF4-FFF2-40B4-BE49-F238E27FC236}">
                <a16:creationId xmlns:a16="http://schemas.microsoft.com/office/drawing/2014/main" id="{9726DA50-72A2-A46C-3D0E-F9DE55ED98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34443" y="-2467763"/>
            <a:ext cx="15245189" cy="21548243"/>
          </a:xfrm>
          <a:prstGeom prst="rect">
            <a:avLst/>
          </a:prstGeom>
        </p:spPr>
      </p:pic>
    </p:spTree>
    <p:extLst>
      <p:ext uri="{BB962C8B-B14F-4D97-AF65-F5344CB8AC3E}">
        <p14:creationId xmlns:p14="http://schemas.microsoft.com/office/powerpoint/2010/main" val="291395980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tage_03">
            <a:hlinkClick r:id="" action="ppaction://media"/>
            <a:extLst>
              <a:ext uri="{FF2B5EF4-FFF2-40B4-BE49-F238E27FC236}">
                <a16:creationId xmlns:a16="http://schemas.microsoft.com/office/drawing/2014/main" id="{FD505624-CB1B-4B6E-DA99-147AA954DEC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876" y="12700"/>
            <a:ext cx="25063428" cy="13703300"/>
          </a:xfrm>
          <a:prstGeom prst="rect">
            <a:avLst/>
          </a:prstGeom>
        </p:spPr>
      </p:pic>
      <p:sp>
        <p:nvSpPr>
          <p:cNvPr id="3" name="TextBox 2">
            <a:extLst>
              <a:ext uri="{FF2B5EF4-FFF2-40B4-BE49-F238E27FC236}">
                <a16:creationId xmlns:a16="http://schemas.microsoft.com/office/drawing/2014/main" id="{66B41BEE-6F60-2FF8-DF48-C1BC6B3B43A3}"/>
              </a:ext>
            </a:extLst>
          </p:cNvPr>
          <p:cNvSpPr txBox="1"/>
          <p:nvPr/>
        </p:nvSpPr>
        <p:spPr>
          <a:xfrm>
            <a:off x="10336888" y="618435"/>
            <a:ext cx="4421403" cy="830997"/>
          </a:xfrm>
          <a:prstGeom prst="rect">
            <a:avLst/>
          </a:prstGeom>
          <a:noFill/>
        </p:spPr>
        <p:txBody>
          <a:bodyPr wrap="none" rtlCol="0">
            <a:spAutoFit/>
          </a:bodyPr>
          <a:lstStyle/>
          <a:p>
            <a:r>
              <a:rPr lang="en-US" sz="4800" dirty="0"/>
              <a:t>Going slower…</a:t>
            </a:r>
          </a:p>
        </p:txBody>
      </p:sp>
      <p:pic>
        <p:nvPicPr>
          <p:cNvPr id="4" name="Picture 3">
            <a:extLst>
              <a:ext uri="{FF2B5EF4-FFF2-40B4-BE49-F238E27FC236}">
                <a16:creationId xmlns:a16="http://schemas.microsoft.com/office/drawing/2014/main" id="{816B409D-EF7D-F346-2A47-39702519AB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0672" y="-2825514"/>
            <a:ext cx="17199429" cy="24310454"/>
          </a:xfrm>
          <a:prstGeom prst="rect">
            <a:avLst/>
          </a:prstGeom>
        </p:spPr>
      </p:pic>
    </p:spTree>
    <p:extLst>
      <p:ext uri="{BB962C8B-B14F-4D97-AF65-F5344CB8AC3E}">
        <p14:creationId xmlns:p14="http://schemas.microsoft.com/office/powerpoint/2010/main" val="2673239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4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BF7E86-FB32-9CEC-45CB-6923AE46011A}"/>
              </a:ext>
            </a:extLst>
          </p:cNvPr>
          <p:cNvPicPr>
            <a:picLocks noChangeAspect="1"/>
          </p:cNvPicPr>
          <p:nvPr/>
        </p:nvPicPr>
        <p:blipFill>
          <a:blip r:embed="rId2"/>
          <a:stretch>
            <a:fillRect/>
          </a:stretch>
        </p:blipFill>
        <p:spPr>
          <a:xfrm>
            <a:off x="869708" y="464559"/>
            <a:ext cx="15991696" cy="9369584"/>
          </a:xfrm>
          <a:prstGeom prst="rect">
            <a:avLst/>
          </a:prstGeom>
        </p:spPr>
      </p:pic>
      <p:pic>
        <p:nvPicPr>
          <p:cNvPr id="3" name="Picture 2">
            <a:extLst>
              <a:ext uri="{FF2B5EF4-FFF2-40B4-BE49-F238E27FC236}">
                <a16:creationId xmlns:a16="http://schemas.microsoft.com/office/drawing/2014/main" id="{B90E5F66-DBBD-830B-AE11-C89802E6739D}"/>
              </a:ext>
            </a:extLst>
          </p:cNvPr>
          <p:cNvPicPr>
            <a:picLocks noChangeAspect="1"/>
          </p:cNvPicPr>
          <p:nvPr/>
        </p:nvPicPr>
        <p:blipFill>
          <a:blip r:embed="rId3"/>
          <a:stretch>
            <a:fillRect/>
          </a:stretch>
        </p:blipFill>
        <p:spPr>
          <a:xfrm>
            <a:off x="12761848" y="6405839"/>
            <a:ext cx="11325010" cy="7044387"/>
          </a:xfrm>
          <a:prstGeom prst="rect">
            <a:avLst/>
          </a:prstGeom>
        </p:spPr>
      </p:pic>
      <p:sp>
        <p:nvSpPr>
          <p:cNvPr id="4" name="TextBox 3">
            <a:extLst>
              <a:ext uri="{FF2B5EF4-FFF2-40B4-BE49-F238E27FC236}">
                <a16:creationId xmlns:a16="http://schemas.microsoft.com/office/drawing/2014/main" id="{B936D421-08ED-BDE0-51F6-74CFD2563EE3}"/>
              </a:ext>
            </a:extLst>
          </p:cNvPr>
          <p:cNvSpPr txBox="1"/>
          <p:nvPr/>
        </p:nvSpPr>
        <p:spPr>
          <a:xfrm>
            <a:off x="770649" y="11122164"/>
            <a:ext cx="11325010"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5E5E5E"/>
                </a:solidFill>
                <a:effectLst/>
                <a:uFillTx/>
                <a:latin typeface="+mn-lt"/>
                <a:ea typeface="+mn-ea"/>
                <a:cs typeface="+mn-cs"/>
                <a:sym typeface="Helvetica Neue"/>
              </a:rPr>
              <a:t>Spillman, J.J. and </a:t>
            </a:r>
            <a:r>
              <a:rPr kumimoji="0" lang="en-US" sz="2400" b="0" i="0" u="none" strike="noStrike" cap="none" spc="0" normalizeH="0" baseline="0" dirty="0" err="1">
                <a:ln>
                  <a:noFill/>
                </a:ln>
                <a:solidFill>
                  <a:srgbClr val="5E5E5E"/>
                </a:solidFill>
                <a:effectLst/>
                <a:uFillTx/>
                <a:latin typeface="+mn-lt"/>
                <a:ea typeface="+mn-ea"/>
                <a:cs typeface="+mn-cs"/>
                <a:sym typeface="Helvetica Neue"/>
              </a:rPr>
              <a:t>McVitie</a:t>
            </a:r>
            <a:r>
              <a:rPr kumimoji="0" lang="en-US" sz="2400" b="0" i="0" u="none" strike="noStrike" cap="none" spc="0" normalizeH="0" baseline="0" dirty="0">
                <a:ln>
                  <a:noFill/>
                </a:ln>
                <a:solidFill>
                  <a:srgbClr val="5E5E5E"/>
                </a:solidFill>
                <a:effectLst/>
                <a:uFillTx/>
                <a:latin typeface="+mn-lt"/>
                <a:ea typeface="+mn-ea"/>
                <a:cs typeface="+mn-cs"/>
                <a:sym typeface="Helvetica Neue"/>
              </a:rPr>
              <a:t>, A.M. (1984). Wing tip sails which give lower drag at all normal flight speeds. </a:t>
            </a:r>
            <a:r>
              <a:rPr kumimoji="0" lang="en-US" sz="2400" b="0" i="1" u="none" strike="noStrike" cap="none" spc="0" normalizeH="0" baseline="0" dirty="0">
                <a:ln>
                  <a:noFill/>
                </a:ln>
                <a:solidFill>
                  <a:srgbClr val="5E5E5E"/>
                </a:solidFill>
                <a:effectLst/>
                <a:uFillTx/>
                <a:latin typeface="+mn-lt"/>
                <a:ea typeface="+mn-ea"/>
                <a:cs typeface="+mn-cs"/>
                <a:sym typeface="Helvetica Neue"/>
              </a:rPr>
              <a:t>The aeronautical Journal of the </a:t>
            </a:r>
            <a:r>
              <a:rPr kumimoji="0" lang="en-US" sz="2400" b="0" i="1" u="none" strike="noStrike" cap="none" spc="0" normalizeH="0" baseline="0" dirty="0" err="1">
                <a:ln>
                  <a:noFill/>
                </a:ln>
                <a:solidFill>
                  <a:srgbClr val="5E5E5E"/>
                </a:solidFill>
                <a:effectLst/>
                <a:uFillTx/>
                <a:latin typeface="+mn-lt"/>
                <a:ea typeface="+mn-ea"/>
                <a:cs typeface="+mn-cs"/>
                <a:sym typeface="Helvetica Neue"/>
              </a:rPr>
              <a:t>RAes</a:t>
            </a:r>
            <a:r>
              <a:rPr kumimoji="0" lang="en-US" sz="2400" b="0" u="none" strike="noStrike" cap="none" spc="0" normalizeH="0" baseline="0" dirty="0">
                <a:ln>
                  <a:noFill/>
                </a:ln>
                <a:solidFill>
                  <a:srgbClr val="5E5E5E"/>
                </a:solidFill>
                <a:effectLst/>
                <a:uFillTx/>
                <a:latin typeface="+mn-lt"/>
                <a:ea typeface="+mn-ea"/>
                <a:cs typeface="+mn-cs"/>
                <a:sym typeface="Helvetica Neue"/>
              </a:rPr>
              <a:t>, 88, 362-369.</a:t>
            </a:r>
            <a:endParaRPr kumimoji="0" lang="en-US" sz="2400" b="0" i="0" u="none" strike="noStrike" cap="none" spc="0" normalizeH="0" baseline="0" dirty="0">
              <a:ln>
                <a:noFill/>
              </a:ln>
              <a:solidFill>
                <a:srgbClr val="5E5E5E"/>
              </a:solidFill>
              <a:effectLst/>
              <a:uFillTx/>
              <a:latin typeface="+mn-lt"/>
              <a:ea typeface="+mn-ea"/>
              <a:cs typeface="+mn-cs"/>
              <a:sym typeface="Helvetica Neue"/>
            </a:endParaRPr>
          </a:p>
        </p:txBody>
      </p:sp>
    </p:spTree>
    <p:extLst>
      <p:ext uri="{BB962C8B-B14F-4D97-AF65-F5344CB8AC3E}">
        <p14:creationId xmlns:p14="http://schemas.microsoft.com/office/powerpoint/2010/main" val="359366896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0A35EE-01C5-A0FF-44DD-3DC680D2DD87}"/>
              </a:ext>
            </a:extLst>
          </p:cNvPr>
          <p:cNvSpPr txBox="1"/>
          <p:nvPr/>
        </p:nvSpPr>
        <p:spPr>
          <a:xfrm>
            <a:off x="4673600" y="3820160"/>
            <a:ext cx="15605760" cy="3539430"/>
          </a:xfrm>
          <a:prstGeom prst="rect">
            <a:avLst/>
          </a:prstGeom>
          <a:noFill/>
        </p:spPr>
        <p:txBody>
          <a:bodyPr wrap="square" rtlCol="0">
            <a:spAutoFit/>
          </a:bodyPr>
          <a:lstStyle/>
          <a:p>
            <a:r>
              <a:rPr lang="en-US" sz="5600" dirty="0"/>
              <a:t>‘It is with regret that the author has to admit that the work described above had proceeded quite a long way before it was realized that most birds used their primary feathers as wing tip sails.’</a:t>
            </a:r>
          </a:p>
        </p:txBody>
      </p:sp>
      <p:sp>
        <p:nvSpPr>
          <p:cNvPr id="4" name="TextBox 3">
            <a:extLst>
              <a:ext uri="{FF2B5EF4-FFF2-40B4-BE49-F238E27FC236}">
                <a16:creationId xmlns:a16="http://schemas.microsoft.com/office/drawing/2014/main" id="{65A16AAF-8F4D-CB79-07D1-F35B577C61FD}"/>
              </a:ext>
            </a:extLst>
          </p:cNvPr>
          <p:cNvSpPr txBox="1"/>
          <p:nvPr/>
        </p:nvSpPr>
        <p:spPr>
          <a:xfrm>
            <a:off x="5970949" y="10091445"/>
            <a:ext cx="12442102" cy="2308324"/>
          </a:xfrm>
          <a:prstGeom prst="rect">
            <a:avLst/>
          </a:prstGeom>
          <a:noFill/>
        </p:spPr>
        <p:txBody>
          <a:bodyPr wrap="square" rtlCol="0">
            <a:spAutoFit/>
          </a:bodyPr>
          <a:lstStyle/>
          <a:p>
            <a:r>
              <a:rPr lang="en-US" sz="4800" dirty="0"/>
              <a:t>Spillman, J.J. (1987). Wing tip sails; progress to date and future developments. </a:t>
            </a:r>
            <a:r>
              <a:rPr lang="en-US" sz="4800" i="1" dirty="0"/>
              <a:t>Aeronautical Journal. </a:t>
            </a:r>
            <a:r>
              <a:rPr lang="en-US" sz="4800" b="1" dirty="0"/>
              <a:t>91</a:t>
            </a:r>
            <a:r>
              <a:rPr lang="en-US" sz="4800" dirty="0"/>
              <a:t>, 445-453</a:t>
            </a:r>
          </a:p>
        </p:txBody>
      </p:sp>
    </p:spTree>
    <p:extLst>
      <p:ext uri="{BB962C8B-B14F-4D97-AF65-F5344CB8AC3E}">
        <p14:creationId xmlns:p14="http://schemas.microsoft.com/office/powerpoint/2010/main" val="1821753983"/>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6156A0-96DA-E7F6-F5A3-488D09515891}"/>
              </a:ext>
            </a:extLst>
          </p:cNvPr>
          <p:cNvPicPr>
            <a:picLocks noChangeAspect="1"/>
          </p:cNvPicPr>
          <p:nvPr/>
        </p:nvPicPr>
        <p:blipFill>
          <a:blip r:embed="rId2"/>
          <a:stretch>
            <a:fillRect/>
          </a:stretch>
        </p:blipFill>
        <p:spPr>
          <a:xfrm>
            <a:off x="8055223" y="0"/>
            <a:ext cx="8273554" cy="13716000"/>
          </a:xfrm>
          <a:prstGeom prst="rect">
            <a:avLst/>
          </a:prstGeom>
        </p:spPr>
      </p:pic>
      <p:sp>
        <p:nvSpPr>
          <p:cNvPr id="3" name="TextBox 2">
            <a:extLst>
              <a:ext uri="{FF2B5EF4-FFF2-40B4-BE49-F238E27FC236}">
                <a16:creationId xmlns:a16="http://schemas.microsoft.com/office/drawing/2014/main" id="{98A43AE1-8661-C413-B57B-E28D696A8CA4}"/>
              </a:ext>
            </a:extLst>
          </p:cNvPr>
          <p:cNvSpPr txBox="1"/>
          <p:nvPr/>
        </p:nvSpPr>
        <p:spPr>
          <a:xfrm>
            <a:off x="20145356" y="12478871"/>
            <a:ext cx="4100803" cy="830997"/>
          </a:xfrm>
          <a:prstGeom prst="rect">
            <a:avLst/>
          </a:prstGeom>
          <a:noFill/>
        </p:spPr>
        <p:txBody>
          <a:bodyPr wrap="none" rtlCol="0">
            <a:spAutoFit/>
          </a:bodyPr>
          <a:lstStyle/>
          <a:p>
            <a:r>
              <a:rPr lang="en-US" sz="4800" dirty="0"/>
              <a:t>Graham, 1930</a:t>
            </a:r>
          </a:p>
        </p:txBody>
      </p:sp>
    </p:spTree>
    <p:extLst>
      <p:ext uri="{BB962C8B-B14F-4D97-AF65-F5344CB8AC3E}">
        <p14:creationId xmlns:p14="http://schemas.microsoft.com/office/powerpoint/2010/main" val="1221155682"/>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tage_04">
            <a:hlinkClick r:id="" action="ppaction://media"/>
            <a:extLst>
              <a:ext uri="{FF2B5EF4-FFF2-40B4-BE49-F238E27FC236}">
                <a16:creationId xmlns:a16="http://schemas.microsoft.com/office/drawing/2014/main" id="{900AD849-542D-575E-6F59-61762709DDC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700" y="12700"/>
            <a:ext cx="25063428" cy="13703300"/>
          </a:xfrm>
          <a:prstGeom prst="rect">
            <a:avLst/>
          </a:prstGeom>
        </p:spPr>
      </p:pic>
      <p:sp>
        <p:nvSpPr>
          <p:cNvPr id="3" name="TextBox 2">
            <a:extLst>
              <a:ext uri="{FF2B5EF4-FFF2-40B4-BE49-F238E27FC236}">
                <a16:creationId xmlns:a16="http://schemas.microsoft.com/office/drawing/2014/main" id="{AB329BAE-DAD8-800B-C94F-D3F77EF44324}"/>
              </a:ext>
            </a:extLst>
          </p:cNvPr>
          <p:cNvSpPr txBox="1"/>
          <p:nvPr/>
        </p:nvSpPr>
        <p:spPr>
          <a:xfrm>
            <a:off x="10179023" y="541077"/>
            <a:ext cx="4730782" cy="830997"/>
          </a:xfrm>
          <a:prstGeom prst="rect">
            <a:avLst/>
          </a:prstGeom>
          <a:noFill/>
        </p:spPr>
        <p:txBody>
          <a:bodyPr wrap="none" rtlCol="0">
            <a:spAutoFit/>
          </a:bodyPr>
          <a:lstStyle/>
          <a:p>
            <a:r>
              <a:rPr lang="en-US" sz="4800" dirty="0"/>
              <a:t>Getting bigger…</a:t>
            </a:r>
          </a:p>
        </p:txBody>
      </p:sp>
      <p:pic>
        <p:nvPicPr>
          <p:cNvPr id="4" name="Picture 3">
            <a:extLst>
              <a:ext uri="{FF2B5EF4-FFF2-40B4-BE49-F238E27FC236}">
                <a16:creationId xmlns:a16="http://schemas.microsoft.com/office/drawing/2014/main" id="{AE439FD7-A8A9-9B9E-12C8-CD1983CD76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0672" y="-2825514"/>
            <a:ext cx="17199429" cy="24310454"/>
          </a:xfrm>
          <a:prstGeom prst="rect">
            <a:avLst/>
          </a:prstGeom>
        </p:spPr>
      </p:pic>
    </p:spTree>
    <p:extLst>
      <p:ext uri="{BB962C8B-B14F-4D97-AF65-F5344CB8AC3E}">
        <p14:creationId xmlns:p14="http://schemas.microsoft.com/office/powerpoint/2010/main" val="3401693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6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156B11-61F2-6DD1-A852-07CF88A2BE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2285" y="-1615149"/>
            <a:ext cx="17199429" cy="24310454"/>
          </a:xfrm>
          <a:prstGeom prst="rect">
            <a:avLst/>
          </a:prstGeom>
        </p:spPr>
      </p:pic>
      <p:pic>
        <p:nvPicPr>
          <p:cNvPr id="7" name="Picture 6">
            <a:extLst>
              <a:ext uri="{FF2B5EF4-FFF2-40B4-BE49-F238E27FC236}">
                <a16:creationId xmlns:a16="http://schemas.microsoft.com/office/drawing/2014/main" id="{D6EFB961-7C9E-0807-66A2-4E16C44808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2285" y="-1615149"/>
            <a:ext cx="17199429" cy="24310454"/>
          </a:xfrm>
          <a:prstGeom prst="rect">
            <a:avLst/>
          </a:prstGeom>
        </p:spPr>
      </p:pic>
      <p:pic>
        <p:nvPicPr>
          <p:cNvPr id="9" name="Picture 8">
            <a:extLst>
              <a:ext uri="{FF2B5EF4-FFF2-40B4-BE49-F238E27FC236}">
                <a16:creationId xmlns:a16="http://schemas.microsoft.com/office/drawing/2014/main" id="{D0AD965F-B523-0987-698C-E88C021B45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92285" y="-1615149"/>
            <a:ext cx="17199429" cy="24310454"/>
          </a:xfrm>
          <a:prstGeom prst="rect">
            <a:avLst/>
          </a:prstGeom>
        </p:spPr>
      </p:pic>
      <p:pic>
        <p:nvPicPr>
          <p:cNvPr id="3" name="Picture 2">
            <a:extLst>
              <a:ext uri="{FF2B5EF4-FFF2-40B4-BE49-F238E27FC236}">
                <a16:creationId xmlns:a16="http://schemas.microsoft.com/office/drawing/2014/main" id="{7EA7A8D4-F7E1-9CF6-DEEB-ED7D2BCD55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92285" y="-1615149"/>
            <a:ext cx="17199429" cy="24310454"/>
          </a:xfrm>
          <a:prstGeom prst="rect">
            <a:avLst/>
          </a:prstGeom>
        </p:spPr>
      </p:pic>
    </p:spTree>
    <p:extLst>
      <p:ext uri="{BB962C8B-B14F-4D97-AF65-F5344CB8AC3E}">
        <p14:creationId xmlns:p14="http://schemas.microsoft.com/office/powerpoint/2010/main" val="20121785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A329A06-E1B2-5B30-3229-ED6636C129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4443" y="-2467763"/>
            <a:ext cx="15245189" cy="21548243"/>
          </a:xfrm>
          <a:prstGeom prst="rect">
            <a:avLst/>
          </a:prstGeom>
        </p:spPr>
      </p:pic>
      <p:pic>
        <p:nvPicPr>
          <p:cNvPr id="13" name="Picture 12">
            <a:extLst>
              <a:ext uri="{FF2B5EF4-FFF2-40B4-BE49-F238E27FC236}">
                <a16:creationId xmlns:a16="http://schemas.microsoft.com/office/drawing/2014/main" id="{68635496-DA5C-2EF9-5D63-007C130569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4443" y="-2467763"/>
            <a:ext cx="15245189" cy="21548243"/>
          </a:xfrm>
          <a:prstGeom prst="rect">
            <a:avLst/>
          </a:prstGeom>
        </p:spPr>
      </p:pic>
      <p:pic>
        <p:nvPicPr>
          <p:cNvPr id="5" name="Picture 4">
            <a:extLst>
              <a:ext uri="{FF2B5EF4-FFF2-40B4-BE49-F238E27FC236}">
                <a16:creationId xmlns:a16="http://schemas.microsoft.com/office/drawing/2014/main" id="{F04FD42B-6545-F172-91A1-68706D3EF8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4443" y="-2467763"/>
            <a:ext cx="15245189" cy="21548243"/>
          </a:xfrm>
          <a:prstGeom prst="rect">
            <a:avLst/>
          </a:prstGeom>
        </p:spPr>
      </p:pic>
      <p:pic>
        <p:nvPicPr>
          <p:cNvPr id="9" name="Picture 8">
            <a:extLst>
              <a:ext uri="{FF2B5EF4-FFF2-40B4-BE49-F238E27FC236}">
                <a16:creationId xmlns:a16="http://schemas.microsoft.com/office/drawing/2014/main" id="{9726DA50-72A2-A46C-3D0E-F9DE55ED98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34443" y="-2467763"/>
            <a:ext cx="15245189" cy="21548243"/>
          </a:xfrm>
          <a:prstGeom prst="rect">
            <a:avLst/>
          </a:prstGeom>
        </p:spPr>
      </p:pic>
    </p:spTree>
    <p:extLst>
      <p:ext uri="{BB962C8B-B14F-4D97-AF65-F5344CB8AC3E}">
        <p14:creationId xmlns:p14="http://schemas.microsoft.com/office/powerpoint/2010/main" val="180970405"/>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A329A06-E1B2-5B30-3229-ED6636C129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4443" y="-2467763"/>
            <a:ext cx="15245189" cy="21548243"/>
          </a:xfrm>
          <a:prstGeom prst="rect">
            <a:avLst/>
          </a:prstGeom>
        </p:spPr>
      </p:pic>
      <p:pic>
        <p:nvPicPr>
          <p:cNvPr id="13" name="Picture 12">
            <a:extLst>
              <a:ext uri="{FF2B5EF4-FFF2-40B4-BE49-F238E27FC236}">
                <a16:creationId xmlns:a16="http://schemas.microsoft.com/office/drawing/2014/main" id="{68635496-DA5C-2EF9-5D63-007C130569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4443" y="-2467763"/>
            <a:ext cx="15245189" cy="21548243"/>
          </a:xfrm>
          <a:prstGeom prst="rect">
            <a:avLst/>
          </a:prstGeom>
        </p:spPr>
      </p:pic>
      <p:pic>
        <p:nvPicPr>
          <p:cNvPr id="3" name="Picture 2">
            <a:extLst>
              <a:ext uri="{FF2B5EF4-FFF2-40B4-BE49-F238E27FC236}">
                <a16:creationId xmlns:a16="http://schemas.microsoft.com/office/drawing/2014/main" id="{3ABFF534-9403-43E0-FC1D-8AABE6CAA1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4443" y="-2467763"/>
            <a:ext cx="15245189" cy="21548243"/>
          </a:xfrm>
          <a:prstGeom prst="rect">
            <a:avLst/>
          </a:prstGeom>
        </p:spPr>
      </p:pic>
      <p:pic>
        <p:nvPicPr>
          <p:cNvPr id="5" name="Picture 4">
            <a:extLst>
              <a:ext uri="{FF2B5EF4-FFF2-40B4-BE49-F238E27FC236}">
                <a16:creationId xmlns:a16="http://schemas.microsoft.com/office/drawing/2014/main" id="{F04FD42B-6545-F172-91A1-68706D3EF8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34443" y="-2467763"/>
            <a:ext cx="15245189" cy="21548243"/>
          </a:xfrm>
          <a:prstGeom prst="rect">
            <a:avLst/>
          </a:prstGeom>
        </p:spPr>
      </p:pic>
      <p:pic>
        <p:nvPicPr>
          <p:cNvPr id="7" name="Picture 6">
            <a:extLst>
              <a:ext uri="{FF2B5EF4-FFF2-40B4-BE49-F238E27FC236}">
                <a16:creationId xmlns:a16="http://schemas.microsoft.com/office/drawing/2014/main" id="{B19D5287-DCA1-BD47-F355-D49F753C1A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34443" y="-2467763"/>
            <a:ext cx="15245189" cy="21548243"/>
          </a:xfrm>
          <a:prstGeom prst="rect">
            <a:avLst/>
          </a:prstGeom>
        </p:spPr>
      </p:pic>
      <p:pic>
        <p:nvPicPr>
          <p:cNvPr id="9" name="Picture 8">
            <a:extLst>
              <a:ext uri="{FF2B5EF4-FFF2-40B4-BE49-F238E27FC236}">
                <a16:creationId xmlns:a16="http://schemas.microsoft.com/office/drawing/2014/main" id="{9726DA50-72A2-A46C-3D0E-F9DE55ED98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34443" y="-2467763"/>
            <a:ext cx="15245189" cy="21548243"/>
          </a:xfrm>
          <a:prstGeom prst="rect">
            <a:avLst/>
          </a:prstGeom>
        </p:spPr>
      </p:pic>
    </p:spTree>
    <p:extLst>
      <p:ext uri="{BB962C8B-B14F-4D97-AF65-F5344CB8AC3E}">
        <p14:creationId xmlns:p14="http://schemas.microsoft.com/office/powerpoint/2010/main" val="3378697679"/>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A329A06-E1B2-5B30-3229-ED6636C129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4443" y="-2467763"/>
            <a:ext cx="15245189" cy="21548243"/>
          </a:xfrm>
          <a:prstGeom prst="rect">
            <a:avLst/>
          </a:prstGeom>
        </p:spPr>
      </p:pic>
      <p:pic>
        <p:nvPicPr>
          <p:cNvPr id="13" name="Picture 12">
            <a:extLst>
              <a:ext uri="{FF2B5EF4-FFF2-40B4-BE49-F238E27FC236}">
                <a16:creationId xmlns:a16="http://schemas.microsoft.com/office/drawing/2014/main" id="{68635496-DA5C-2EF9-5D63-007C130569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4443" y="-2467763"/>
            <a:ext cx="15245189" cy="21548243"/>
          </a:xfrm>
          <a:prstGeom prst="rect">
            <a:avLst/>
          </a:prstGeom>
        </p:spPr>
      </p:pic>
      <p:pic>
        <p:nvPicPr>
          <p:cNvPr id="3" name="Picture 2">
            <a:extLst>
              <a:ext uri="{FF2B5EF4-FFF2-40B4-BE49-F238E27FC236}">
                <a16:creationId xmlns:a16="http://schemas.microsoft.com/office/drawing/2014/main" id="{3ABFF534-9403-43E0-FC1D-8AABE6CAA1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4443" y="-2467763"/>
            <a:ext cx="15245189" cy="21548243"/>
          </a:xfrm>
          <a:prstGeom prst="rect">
            <a:avLst/>
          </a:prstGeom>
        </p:spPr>
      </p:pic>
      <p:pic>
        <p:nvPicPr>
          <p:cNvPr id="5" name="Picture 4">
            <a:extLst>
              <a:ext uri="{FF2B5EF4-FFF2-40B4-BE49-F238E27FC236}">
                <a16:creationId xmlns:a16="http://schemas.microsoft.com/office/drawing/2014/main" id="{F04FD42B-6545-F172-91A1-68706D3EF8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34443" y="-2467763"/>
            <a:ext cx="15245189" cy="21548243"/>
          </a:xfrm>
          <a:prstGeom prst="rect">
            <a:avLst/>
          </a:prstGeom>
        </p:spPr>
      </p:pic>
      <p:pic>
        <p:nvPicPr>
          <p:cNvPr id="7" name="Picture 6">
            <a:extLst>
              <a:ext uri="{FF2B5EF4-FFF2-40B4-BE49-F238E27FC236}">
                <a16:creationId xmlns:a16="http://schemas.microsoft.com/office/drawing/2014/main" id="{B19D5287-DCA1-BD47-F355-D49F753C1A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34443" y="-2467763"/>
            <a:ext cx="15245189" cy="21548243"/>
          </a:xfrm>
          <a:prstGeom prst="rect">
            <a:avLst/>
          </a:prstGeom>
        </p:spPr>
      </p:pic>
      <p:pic>
        <p:nvPicPr>
          <p:cNvPr id="9" name="Picture 8">
            <a:extLst>
              <a:ext uri="{FF2B5EF4-FFF2-40B4-BE49-F238E27FC236}">
                <a16:creationId xmlns:a16="http://schemas.microsoft.com/office/drawing/2014/main" id="{9726DA50-72A2-A46C-3D0E-F9DE55ED98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34443" y="-2467763"/>
            <a:ext cx="15245189" cy="21548243"/>
          </a:xfrm>
          <a:prstGeom prst="rect">
            <a:avLst/>
          </a:prstGeom>
        </p:spPr>
      </p:pic>
      <p:pic>
        <p:nvPicPr>
          <p:cNvPr id="2" name="Picture 1">
            <a:extLst>
              <a:ext uri="{FF2B5EF4-FFF2-40B4-BE49-F238E27FC236}">
                <a16:creationId xmlns:a16="http://schemas.microsoft.com/office/drawing/2014/main" id="{D9D3A5D0-471F-EC6F-D43B-D6FE277B37CF}"/>
              </a:ext>
            </a:extLst>
          </p:cNvPr>
          <p:cNvPicPr>
            <a:picLocks noChangeAspect="1"/>
          </p:cNvPicPr>
          <p:nvPr/>
        </p:nvPicPr>
        <p:blipFill>
          <a:blip r:embed="rId8"/>
          <a:stretch>
            <a:fillRect/>
          </a:stretch>
        </p:blipFill>
        <p:spPr>
          <a:xfrm>
            <a:off x="-664029" y="6719895"/>
            <a:ext cx="7772400" cy="7417237"/>
          </a:xfrm>
          <a:prstGeom prst="rect">
            <a:avLst/>
          </a:prstGeom>
        </p:spPr>
      </p:pic>
    </p:spTree>
    <p:extLst>
      <p:ext uri="{BB962C8B-B14F-4D97-AF65-F5344CB8AC3E}">
        <p14:creationId xmlns:p14="http://schemas.microsoft.com/office/powerpoint/2010/main" val="3187915043"/>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E60D1B-DE8B-8D17-7556-0818757383B8}"/>
              </a:ext>
            </a:extLst>
          </p:cNvPr>
          <p:cNvPicPr>
            <a:picLocks noChangeAspect="1"/>
          </p:cNvPicPr>
          <p:nvPr/>
        </p:nvPicPr>
        <p:blipFill>
          <a:blip r:embed="rId2"/>
          <a:stretch>
            <a:fillRect/>
          </a:stretch>
        </p:blipFill>
        <p:spPr>
          <a:xfrm>
            <a:off x="2201178" y="3108796"/>
            <a:ext cx="8535381" cy="5635408"/>
          </a:xfrm>
          <a:prstGeom prst="rect">
            <a:avLst/>
          </a:prstGeom>
        </p:spPr>
      </p:pic>
      <p:sp>
        <p:nvSpPr>
          <p:cNvPr id="5" name="TextBox 4">
            <a:extLst>
              <a:ext uri="{FF2B5EF4-FFF2-40B4-BE49-F238E27FC236}">
                <a16:creationId xmlns:a16="http://schemas.microsoft.com/office/drawing/2014/main" id="{6E37BFD4-F781-E727-D79C-6694403A3C94}"/>
              </a:ext>
            </a:extLst>
          </p:cNvPr>
          <p:cNvSpPr txBox="1"/>
          <p:nvPr/>
        </p:nvSpPr>
        <p:spPr>
          <a:xfrm>
            <a:off x="4909816" y="10145539"/>
            <a:ext cx="3118104"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2400" dirty="0" err="1">
                <a:effectLst/>
                <a:latin typeface="Times New Roman" panose="02020603050405020304" pitchFamily="18" charset="0"/>
                <a:ea typeface="Times New Roman" panose="02020603050405020304" pitchFamily="18" charset="0"/>
              </a:rPr>
              <a:t>Werlé</a:t>
            </a:r>
            <a:r>
              <a:rPr lang="en-GB" sz="2400" dirty="0">
                <a:effectLst/>
                <a:latin typeface="Times New Roman" panose="02020603050405020304" pitchFamily="18" charset="0"/>
                <a:ea typeface="Times New Roman" panose="02020603050405020304" pitchFamily="18" charset="0"/>
              </a:rPr>
              <a:t>, 1963</a:t>
            </a:r>
            <a:r>
              <a:rPr lang="en-GB" dirty="0">
                <a:effectLst/>
              </a:rPr>
              <a:t> </a:t>
            </a:r>
            <a:endParaRPr lang="en-US" dirty="0"/>
          </a:p>
        </p:txBody>
      </p:sp>
      <p:pic>
        <p:nvPicPr>
          <p:cNvPr id="6" name="Picture 5">
            <a:extLst>
              <a:ext uri="{FF2B5EF4-FFF2-40B4-BE49-F238E27FC236}">
                <a16:creationId xmlns:a16="http://schemas.microsoft.com/office/drawing/2014/main" id="{F7BE6CA0-EF5D-B5EB-79FA-C573A2D2146D}"/>
              </a:ext>
            </a:extLst>
          </p:cNvPr>
          <p:cNvPicPr>
            <a:picLocks noChangeAspect="1"/>
          </p:cNvPicPr>
          <p:nvPr/>
        </p:nvPicPr>
        <p:blipFill>
          <a:blip r:embed="rId3"/>
          <a:stretch>
            <a:fillRect/>
          </a:stretch>
        </p:blipFill>
        <p:spPr>
          <a:xfrm>
            <a:off x="13222348" y="3104545"/>
            <a:ext cx="8960474" cy="5639659"/>
          </a:xfrm>
          <a:prstGeom prst="rect">
            <a:avLst/>
          </a:prstGeom>
        </p:spPr>
      </p:pic>
      <p:sp>
        <p:nvSpPr>
          <p:cNvPr id="7" name="TextBox 6">
            <a:extLst>
              <a:ext uri="{FF2B5EF4-FFF2-40B4-BE49-F238E27FC236}">
                <a16:creationId xmlns:a16="http://schemas.microsoft.com/office/drawing/2014/main" id="{FE71500A-7C84-E465-D063-2CCD81E26DBD}"/>
              </a:ext>
            </a:extLst>
          </p:cNvPr>
          <p:cNvSpPr txBox="1"/>
          <p:nvPr/>
        </p:nvSpPr>
        <p:spPr>
          <a:xfrm>
            <a:off x="15492845" y="10145539"/>
            <a:ext cx="4419480"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err="1">
                <a:ln>
                  <a:noFill/>
                </a:ln>
                <a:solidFill>
                  <a:srgbClr val="5E5E5E"/>
                </a:solidFill>
                <a:effectLst/>
                <a:uFillTx/>
                <a:latin typeface="+mn-lt"/>
                <a:ea typeface="+mn-ea"/>
                <a:cs typeface="+mn-cs"/>
                <a:sym typeface="Helvetica Neue"/>
              </a:rPr>
              <a:t>Usherwood</a:t>
            </a:r>
            <a:r>
              <a:rPr kumimoji="0" lang="en-US" sz="2400" b="0" i="0" u="none" strike="noStrike" cap="none" spc="0" normalizeH="0" baseline="0" dirty="0">
                <a:ln>
                  <a:noFill/>
                </a:ln>
                <a:solidFill>
                  <a:srgbClr val="5E5E5E"/>
                </a:solidFill>
                <a:effectLst/>
                <a:uFillTx/>
                <a:latin typeface="+mn-lt"/>
                <a:ea typeface="+mn-ea"/>
                <a:cs typeface="+mn-cs"/>
                <a:sym typeface="Helvetica Neue"/>
              </a:rPr>
              <a:t> and Ellington, 2002</a:t>
            </a:r>
          </a:p>
        </p:txBody>
      </p:sp>
    </p:spTree>
    <p:extLst>
      <p:ext uri="{BB962C8B-B14F-4D97-AF65-F5344CB8AC3E}">
        <p14:creationId xmlns:p14="http://schemas.microsoft.com/office/powerpoint/2010/main" val="508347578"/>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video game&#10;&#10;Description automatically generated">
            <a:extLst>
              <a:ext uri="{FF2B5EF4-FFF2-40B4-BE49-F238E27FC236}">
                <a16:creationId xmlns:a16="http://schemas.microsoft.com/office/drawing/2014/main" id="{EE776D97-A6C0-D16D-624B-4DD21484BE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688" y="3462296"/>
            <a:ext cx="11934266" cy="16868434"/>
          </a:xfrm>
          <a:prstGeom prst="rect">
            <a:avLst/>
          </a:prstGeom>
        </p:spPr>
      </p:pic>
      <p:pic>
        <p:nvPicPr>
          <p:cNvPr id="3" name="Picture 2">
            <a:extLst>
              <a:ext uri="{FF2B5EF4-FFF2-40B4-BE49-F238E27FC236}">
                <a16:creationId xmlns:a16="http://schemas.microsoft.com/office/drawing/2014/main" id="{119F9D52-F7AC-4B0B-24A0-19A0EE19DA31}"/>
              </a:ext>
            </a:extLst>
          </p:cNvPr>
          <p:cNvPicPr>
            <a:picLocks noChangeAspect="1"/>
          </p:cNvPicPr>
          <p:nvPr/>
        </p:nvPicPr>
        <p:blipFill>
          <a:blip r:embed="rId3"/>
          <a:stretch>
            <a:fillRect/>
          </a:stretch>
        </p:blipFill>
        <p:spPr>
          <a:xfrm>
            <a:off x="12526424" y="1358699"/>
            <a:ext cx="4730465" cy="4550033"/>
          </a:xfrm>
          <a:prstGeom prst="rect">
            <a:avLst/>
          </a:prstGeom>
        </p:spPr>
      </p:pic>
      <p:pic>
        <p:nvPicPr>
          <p:cNvPr id="4" name="Picture 3">
            <a:extLst>
              <a:ext uri="{FF2B5EF4-FFF2-40B4-BE49-F238E27FC236}">
                <a16:creationId xmlns:a16="http://schemas.microsoft.com/office/drawing/2014/main" id="{60E39EA6-265B-D1B1-8B06-A23614E56785}"/>
              </a:ext>
            </a:extLst>
          </p:cNvPr>
          <p:cNvPicPr>
            <a:picLocks noChangeAspect="1"/>
          </p:cNvPicPr>
          <p:nvPr/>
        </p:nvPicPr>
        <p:blipFill>
          <a:blip r:embed="rId4"/>
          <a:stretch>
            <a:fillRect/>
          </a:stretch>
        </p:blipFill>
        <p:spPr>
          <a:xfrm>
            <a:off x="17873116" y="1358699"/>
            <a:ext cx="4730465" cy="4550033"/>
          </a:xfrm>
          <a:prstGeom prst="rect">
            <a:avLst/>
          </a:prstGeom>
        </p:spPr>
      </p:pic>
      <p:pic>
        <p:nvPicPr>
          <p:cNvPr id="5" name="Picture 4">
            <a:extLst>
              <a:ext uri="{FF2B5EF4-FFF2-40B4-BE49-F238E27FC236}">
                <a16:creationId xmlns:a16="http://schemas.microsoft.com/office/drawing/2014/main" id="{454113BA-E920-6F3E-52B4-5DA98168CC46}"/>
              </a:ext>
            </a:extLst>
          </p:cNvPr>
          <p:cNvPicPr>
            <a:picLocks noChangeAspect="1"/>
          </p:cNvPicPr>
          <p:nvPr/>
        </p:nvPicPr>
        <p:blipFill>
          <a:blip r:embed="rId5"/>
          <a:stretch>
            <a:fillRect/>
          </a:stretch>
        </p:blipFill>
        <p:spPr>
          <a:xfrm>
            <a:off x="10839856" y="7111691"/>
            <a:ext cx="5618818" cy="4952434"/>
          </a:xfrm>
          <a:prstGeom prst="rect">
            <a:avLst/>
          </a:prstGeom>
        </p:spPr>
      </p:pic>
      <p:pic>
        <p:nvPicPr>
          <p:cNvPr id="7" name="Picture 6">
            <a:extLst>
              <a:ext uri="{FF2B5EF4-FFF2-40B4-BE49-F238E27FC236}">
                <a16:creationId xmlns:a16="http://schemas.microsoft.com/office/drawing/2014/main" id="{BA73FFDE-524D-411B-2E96-0659D1E7EA3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426739" y="4820160"/>
            <a:ext cx="7957261" cy="11247154"/>
          </a:xfrm>
          <a:prstGeom prst="rect">
            <a:avLst/>
          </a:prstGeom>
        </p:spPr>
      </p:pic>
      <p:pic>
        <p:nvPicPr>
          <p:cNvPr id="8" name="Picture 7">
            <a:extLst>
              <a:ext uri="{FF2B5EF4-FFF2-40B4-BE49-F238E27FC236}">
                <a16:creationId xmlns:a16="http://schemas.microsoft.com/office/drawing/2014/main" id="{FD1EA4F6-C908-6545-D193-173E963226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426739" y="4820160"/>
            <a:ext cx="7957261" cy="11247154"/>
          </a:xfrm>
          <a:prstGeom prst="rect">
            <a:avLst/>
          </a:prstGeom>
        </p:spPr>
      </p:pic>
      <p:pic>
        <p:nvPicPr>
          <p:cNvPr id="9" name="Picture 8">
            <a:extLst>
              <a:ext uri="{FF2B5EF4-FFF2-40B4-BE49-F238E27FC236}">
                <a16:creationId xmlns:a16="http://schemas.microsoft.com/office/drawing/2014/main" id="{2292174E-984B-C52A-E5B4-4A2C826460F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426739" y="4820160"/>
            <a:ext cx="7957261" cy="11247154"/>
          </a:xfrm>
          <a:prstGeom prst="rect">
            <a:avLst/>
          </a:prstGeom>
        </p:spPr>
      </p:pic>
      <p:pic>
        <p:nvPicPr>
          <p:cNvPr id="10" name="Picture 9">
            <a:extLst>
              <a:ext uri="{FF2B5EF4-FFF2-40B4-BE49-F238E27FC236}">
                <a16:creationId xmlns:a16="http://schemas.microsoft.com/office/drawing/2014/main" id="{CA6BAA79-BFD1-4E0C-4BC0-F21014F6455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426739" y="4820160"/>
            <a:ext cx="7957261" cy="11247154"/>
          </a:xfrm>
          <a:prstGeom prst="rect">
            <a:avLst/>
          </a:prstGeom>
        </p:spPr>
      </p:pic>
      <p:pic>
        <p:nvPicPr>
          <p:cNvPr id="11" name="Picture 10">
            <a:extLst>
              <a:ext uri="{FF2B5EF4-FFF2-40B4-BE49-F238E27FC236}">
                <a16:creationId xmlns:a16="http://schemas.microsoft.com/office/drawing/2014/main" id="{3607916E-DF32-A60F-9526-4EEB956E265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426739" y="4820160"/>
            <a:ext cx="7957261" cy="11247154"/>
          </a:xfrm>
          <a:prstGeom prst="rect">
            <a:avLst/>
          </a:prstGeom>
        </p:spPr>
      </p:pic>
      <p:pic>
        <p:nvPicPr>
          <p:cNvPr id="12" name="Picture 11">
            <a:extLst>
              <a:ext uri="{FF2B5EF4-FFF2-40B4-BE49-F238E27FC236}">
                <a16:creationId xmlns:a16="http://schemas.microsoft.com/office/drawing/2014/main" id="{4384BBE8-D63A-E754-13E9-8A7B89C9BC9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426739" y="4820160"/>
            <a:ext cx="7957261" cy="11247154"/>
          </a:xfrm>
          <a:prstGeom prst="rect">
            <a:avLst/>
          </a:prstGeom>
        </p:spPr>
      </p:pic>
      <p:pic>
        <p:nvPicPr>
          <p:cNvPr id="13" name="Picture 12">
            <a:extLst>
              <a:ext uri="{FF2B5EF4-FFF2-40B4-BE49-F238E27FC236}">
                <a16:creationId xmlns:a16="http://schemas.microsoft.com/office/drawing/2014/main" id="{BD06EDA2-26AF-EC10-5CCD-F661B933656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10297" y="-2608374"/>
            <a:ext cx="21176163" cy="29931350"/>
          </a:xfrm>
          <a:prstGeom prst="rect">
            <a:avLst/>
          </a:prstGeom>
        </p:spPr>
      </p:pic>
      <p:sp>
        <p:nvSpPr>
          <p:cNvPr id="14" name="Up-down Arrow 13">
            <a:extLst>
              <a:ext uri="{FF2B5EF4-FFF2-40B4-BE49-F238E27FC236}">
                <a16:creationId xmlns:a16="http://schemas.microsoft.com/office/drawing/2014/main" id="{19B8DA7B-A5F1-CE55-6AC3-4F083985875C}"/>
              </a:ext>
            </a:extLst>
          </p:cNvPr>
          <p:cNvSpPr/>
          <p:nvPr/>
        </p:nvSpPr>
        <p:spPr>
          <a:xfrm rot="1816926">
            <a:off x="12031826" y="7513984"/>
            <a:ext cx="334424" cy="3796748"/>
          </a:xfrm>
          <a:prstGeom prst="upDownArrow">
            <a:avLst/>
          </a:prstGeom>
          <a:solidFill>
            <a:srgbClr val="FF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31641440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Jim Usherwood. Structure and Motion Lab., The Royal Veterinary College"/>
          <p:cNvSpPr txBox="1">
            <a:spLocks noGrp="1"/>
          </p:cNvSpPr>
          <p:nvPr>
            <p:ph type="body" idx="21"/>
          </p:nvPr>
        </p:nvSpPr>
        <p:spPr>
          <a:xfrm>
            <a:off x="4688285" y="10977726"/>
            <a:ext cx="15523300" cy="68701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a:bodyPr>
          <a:lstStyle/>
          <a:p>
            <a:r>
              <a:rPr dirty="0"/>
              <a:t>Jim </a:t>
            </a:r>
            <a:r>
              <a:rPr dirty="0" err="1"/>
              <a:t>Usherwood</a:t>
            </a:r>
            <a:r>
              <a:rPr dirty="0"/>
              <a:t>. </a:t>
            </a:r>
            <a:r>
              <a:rPr b="0" dirty="0"/>
              <a:t>Structure and Motion Lab., The Royal Veterinary College</a:t>
            </a:r>
          </a:p>
        </p:txBody>
      </p:sp>
      <p:sp>
        <p:nvSpPr>
          <p:cNvPr id="152" name="The collisional geometry of economical walking predicts human leg and foot segment proportions"/>
          <p:cNvSpPr txBox="1">
            <a:spLocks noGrp="1"/>
          </p:cNvSpPr>
          <p:nvPr>
            <p:ph type="ctrTitle"/>
          </p:nvPr>
        </p:nvSpPr>
        <p:spPr>
          <a:xfrm>
            <a:off x="1309065" y="3766487"/>
            <a:ext cx="22826789" cy="3983274"/>
          </a:xfrm>
          <a:prstGeom prst="rect">
            <a:avLst/>
          </a:prstGeom>
        </p:spPr>
        <p:txBody>
          <a:bodyPr>
            <a:normAutofit/>
          </a:bodyPr>
          <a:lstStyle>
            <a:lvl1pPr defTabSz="2170121">
              <a:defRPr sz="10324" spc="-206"/>
            </a:lvl1pPr>
          </a:lstStyle>
          <a:p>
            <a:r>
              <a:rPr lang="en-GB" sz="9600" b="0" dirty="0"/>
              <a:t>Propeller principles: </a:t>
            </a:r>
            <a:br>
              <a:rPr lang="en-GB" sz="9600" b="0" dirty="0"/>
            </a:br>
            <a:r>
              <a:rPr lang="en-GB" sz="9600" b="0" dirty="0"/>
              <a:t>Strouhal number and the</a:t>
            </a:r>
            <a:br>
              <a:rPr lang="en-GB" sz="9600" b="0" dirty="0"/>
            </a:br>
            <a:r>
              <a:rPr lang="en-GB" sz="9600" b="0" dirty="0"/>
              <a:t>pike-tuna, vulture-swift spectrum</a:t>
            </a:r>
            <a:endParaRPr sz="9600" b="0" dirty="0"/>
          </a:p>
        </p:txBody>
      </p:sp>
      <p:pic>
        <p:nvPicPr>
          <p:cNvPr id="155" name="Image" descr="Image"/>
          <p:cNvPicPr>
            <a:picLocks noChangeAspect="1"/>
          </p:cNvPicPr>
          <p:nvPr/>
        </p:nvPicPr>
        <p:blipFill>
          <a:blip r:embed="rId2"/>
          <a:stretch>
            <a:fillRect/>
          </a:stretch>
        </p:blipFill>
        <p:spPr>
          <a:xfrm>
            <a:off x="19311110" y="413088"/>
            <a:ext cx="4298554" cy="2465347"/>
          </a:xfrm>
          <a:prstGeom prst="rect">
            <a:avLst/>
          </a:prstGeom>
          <a:ln w="12700">
            <a:miter lim="400000"/>
          </a:ln>
        </p:spPr>
      </p:pic>
      <p:sp>
        <p:nvSpPr>
          <p:cNvPr id="2" name="TextBox 1">
            <a:extLst>
              <a:ext uri="{FF2B5EF4-FFF2-40B4-BE49-F238E27FC236}">
                <a16:creationId xmlns:a16="http://schemas.microsoft.com/office/drawing/2014/main" id="{0585F3A2-AE35-164D-8886-3B8C4604144C}"/>
              </a:ext>
            </a:extLst>
          </p:cNvPr>
          <p:cNvSpPr txBox="1"/>
          <p:nvPr/>
        </p:nvSpPr>
        <p:spPr>
          <a:xfrm>
            <a:off x="5486287" y="12091059"/>
            <a:ext cx="13401106"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4800" b="1" i="0" u="none" strike="noStrike" cap="none" spc="0" normalizeH="0" baseline="0" dirty="0" err="1">
                <a:ln>
                  <a:noFill/>
                </a:ln>
                <a:solidFill>
                  <a:srgbClr val="5E5E5E"/>
                </a:solidFill>
                <a:effectLst/>
                <a:uFillTx/>
                <a:latin typeface="+mn-lt"/>
                <a:ea typeface="+mn-ea"/>
                <a:cs typeface="+mn-cs"/>
                <a:sym typeface="Helvetica Neue"/>
              </a:rPr>
              <a:t>JimUsherwoodResearch.com</a:t>
            </a:r>
            <a:r>
              <a:rPr kumimoji="0" lang="en-US" sz="4800" b="1" i="0" u="none" strike="noStrike" cap="none" spc="0" normalizeH="0" baseline="0" dirty="0">
                <a:ln>
                  <a:noFill/>
                </a:ln>
                <a:solidFill>
                  <a:srgbClr val="5E5E5E"/>
                </a:solidFill>
                <a:effectLst/>
                <a:uFillTx/>
                <a:latin typeface="+mn-lt"/>
                <a:ea typeface="+mn-ea"/>
                <a:cs typeface="+mn-cs"/>
                <a:sym typeface="Helvetica Neue"/>
              </a:rPr>
              <a:t>/wings-and-fins</a:t>
            </a:r>
          </a:p>
        </p:txBody>
      </p:sp>
      <p:sp>
        <p:nvSpPr>
          <p:cNvPr id="3" name="TextBox 2">
            <a:extLst>
              <a:ext uri="{FF2B5EF4-FFF2-40B4-BE49-F238E27FC236}">
                <a16:creationId xmlns:a16="http://schemas.microsoft.com/office/drawing/2014/main" id="{883C981A-6B88-51E8-8326-88A3CDECF464}"/>
              </a:ext>
            </a:extLst>
          </p:cNvPr>
          <p:cNvSpPr txBox="1"/>
          <p:nvPr/>
        </p:nvSpPr>
        <p:spPr>
          <a:xfrm>
            <a:off x="1309065" y="8943207"/>
            <a:ext cx="22281741"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err="1">
                <a:ln>
                  <a:noFill/>
                </a:ln>
                <a:solidFill>
                  <a:srgbClr val="5E5E5E"/>
                </a:solidFill>
                <a:effectLst/>
                <a:uFillTx/>
                <a:latin typeface="+mn-lt"/>
                <a:ea typeface="+mn-ea"/>
                <a:cs typeface="+mn-cs"/>
                <a:sym typeface="Helvetica Neue"/>
              </a:rPr>
              <a:t>Usherwood</a:t>
            </a:r>
            <a:r>
              <a:rPr kumimoji="0" lang="en-US" sz="2400" b="0" i="0" u="none" strike="noStrike" cap="none" spc="0" normalizeH="0" baseline="0" dirty="0">
                <a:ln>
                  <a:noFill/>
                </a:ln>
                <a:solidFill>
                  <a:srgbClr val="5E5E5E"/>
                </a:solidFill>
                <a:effectLst/>
                <a:uFillTx/>
                <a:latin typeface="+mn-lt"/>
                <a:ea typeface="+mn-ea"/>
                <a:cs typeface="+mn-cs"/>
                <a:sym typeface="Helvetica Neue"/>
              </a:rPr>
              <a:t>, J.R. (2025). Limiting and optimal Strouhal numbers or tip speed ratios for cruising propulsion by fins, flukes, wings and propellers. </a:t>
            </a:r>
            <a:r>
              <a:rPr lang="en-US" i="1" dirty="0"/>
              <a:t>J. R Soc. Interface.</a:t>
            </a:r>
            <a:endParaRPr kumimoji="0" lang="en-US" sz="2400" b="0" i="1" u="none" strike="noStrike" cap="none" spc="0" normalizeH="0" baseline="0" dirty="0">
              <a:ln>
                <a:noFill/>
              </a:ln>
              <a:solidFill>
                <a:srgbClr val="5E5E5E"/>
              </a:solidFill>
              <a:effectLst/>
              <a:uFillTx/>
              <a:latin typeface="+mn-lt"/>
              <a:ea typeface="+mn-ea"/>
              <a:cs typeface="+mn-cs"/>
              <a:sym typeface="Helvetica Neue"/>
            </a:endParaRPr>
          </a:p>
        </p:txBody>
      </p:sp>
      <p:sp>
        <p:nvSpPr>
          <p:cNvPr id="5" name="TextBox 4">
            <a:extLst>
              <a:ext uri="{FF2B5EF4-FFF2-40B4-BE49-F238E27FC236}">
                <a16:creationId xmlns:a16="http://schemas.microsoft.com/office/drawing/2014/main" id="{E57B551A-5A47-2970-E27A-886C5432C75A}"/>
              </a:ext>
            </a:extLst>
          </p:cNvPr>
          <p:cNvSpPr txBox="1"/>
          <p:nvPr/>
        </p:nvSpPr>
        <p:spPr>
          <a:xfrm>
            <a:off x="2179134" y="9713035"/>
            <a:ext cx="20579352"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err="1">
                <a:ln>
                  <a:noFill/>
                </a:ln>
                <a:solidFill>
                  <a:srgbClr val="5E5E5E"/>
                </a:solidFill>
                <a:effectLst/>
                <a:uFillTx/>
                <a:latin typeface="+mn-lt"/>
                <a:ea typeface="+mn-ea"/>
                <a:cs typeface="+mn-cs"/>
                <a:sym typeface="Helvetica Neue"/>
              </a:rPr>
              <a:t>Usherwood</a:t>
            </a:r>
            <a:r>
              <a:rPr kumimoji="0" lang="en-US" sz="2400" b="0" i="0" u="none" strike="noStrike" cap="none" spc="0" normalizeH="0" baseline="0" dirty="0">
                <a:ln>
                  <a:noFill/>
                </a:ln>
                <a:solidFill>
                  <a:srgbClr val="5E5E5E"/>
                </a:solidFill>
                <a:effectLst/>
                <a:uFillTx/>
                <a:latin typeface="+mn-lt"/>
                <a:ea typeface="+mn-ea"/>
                <a:cs typeface="+mn-cs"/>
                <a:sym typeface="Helvetica Neue"/>
              </a:rPr>
              <a:t>, J.R. (in press). Propeller efficiency and the spectrum of propulsor form with speed, from pike to tuna, vulture to swift. </a:t>
            </a:r>
            <a:r>
              <a:rPr lang="en-US" i="1" dirty="0"/>
              <a:t>J. R Soc. Interface.</a:t>
            </a:r>
            <a:endParaRPr kumimoji="0" lang="en-US" sz="2400" b="0" i="1" u="none" strike="noStrike" cap="none" spc="0" normalizeH="0" baseline="0" dirty="0">
              <a:ln>
                <a:noFill/>
              </a:ln>
              <a:solidFill>
                <a:srgbClr val="5E5E5E"/>
              </a:solidFill>
              <a:effectLst/>
              <a:uFillTx/>
              <a:latin typeface="+mn-lt"/>
              <a:ea typeface="+mn-ea"/>
              <a:cs typeface="+mn-cs"/>
              <a:sym typeface="Helvetica Neue"/>
            </a:endParaRPr>
          </a:p>
        </p:txBody>
      </p:sp>
      <p:pic>
        <p:nvPicPr>
          <p:cNvPr id="7" name="Picture 6" descr="A bird flying in the sky&#10;&#10;Description automatically generated">
            <a:extLst>
              <a:ext uri="{FF2B5EF4-FFF2-40B4-BE49-F238E27FC236}">
                <a16:creationId xmlns:a16="http://schemas.microsoft.com/office/drawing/2014/main" id="{3FA16F3C-FEB3-04B2-1905-08EF097BC73F}"/>
              </a:ext>
            </a:extLst>
          </p:cNvPr>
          <p:cNvPicPr>
            <a:picLocks noChangeAspect="1"/>
          </p:cNvPicPr>
          <p:nvPr/>
        </p:nvPicPr>
        <p:blipFill>
          <a:blip r:embed="rId3"/>
          <a:stretch>
            <a:fillRect/>
          </a:stretch>
        </p:blipFill>
        <p:spPr>
          <a:xfrm>
            <a:off x="17095304" y="4002965"/>
            <a:ext cx="9404222" cy="6254129"/>
          </a:xfrm>
          <a:prstGeom prst="rect">
            <a:avLst/>
          </a:prstGeom>
        </p:spPr>
      </p:pic>
    </p:spTree>
    <p:extLst>
      <p:ext uri="{BB962C8B-B14F-4D97-AF65-F5344CB8AC3E}">
        <p14:creationId xmlns:p14="http://schemas.microsoft.com/office/powerpoint/2010/main" val="1805423165"/>
      </p:ext>
    </p:extLst>
  </p:cSld>
  <p:clrMapOvr>
    <a:masterClrMapping/>
  </p:clrMapOvr>
  <p:transition spd="med"/>
</p:sld>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30111</TotalTime>
  <Words>577</Words>
  <Application>Microsoft Macintosh PowerPoint</Application>
  <PresentationFormat>Custom</PresentationFormat>
  <Paragraphs>35</Paragraphs>
  <Slides>29</Slides>
  <Notes>0</Notes>
  <HiddenSlides>0</HiddenSlides>
  <MMClips>6</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Aptos</vt:lpstr>
      <vt:lpstr>Cambria Math</vt:lpstr>
      <vt:lpstr>Helvetica Neue</vt:lpstr>
      <vt:lpstr>Helvetica Neue Medium</vt:lpstr>
      <vt:lpstr>Times New Roman</vt:lpstr>
      <vt:lpstr>21_BasicWhite</vt:lpstr>
      <vt:lpstr>Propeller principles:  Strouhal number and the pike-tuna, vulture-swift spectrum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Propeller principles:  Strouhal number and the pike-tuna, vulture-swift spectrum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collisional geometry of economical walking predicts human leg and foot segment proportions</dc:title>
  <cp:lastModifiedBy>Usherwood, Jim</cp:lastModifiedBy>
  <cp:revision>103</cp:revision>
  <dcterms:modified xsi:type="dcterms:W3CDTF">2025-12-27T11:29:37Z</dcterms:modified>
</cp:coreProperties>
</file>